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845" r:id="rId5"/>
    <p:sldMasterId id="2147483849" r:id="rId6"/>
    <p:sldMasterId id="2147483856" r:id="rId7"/>
    <p:sldMasterId id="2147483869" r:id="rId8"/>
    <p:sldMasterId id="2147483889" r:id="rId9"/>
    <p:sldMasterId id="2147483904" r:id="rId10"/>
  </p:sldMasterIdLst>
  <p:notesMasterIdLst>
    <p:notesMasterId r:id="rId101"/>
  </p:notesMasterIdLst>
  <p:handoutMasterIdLst>
    <p:handoutMasterId r:id="rId102"/>
  </p:handoutMasterIdLst>
  <p:sldIdLst>
    <p:sldId id="256" r:id="rId11"/>
    <p:sldId id="1399" r:id="rId12"/>
    <p:sldId id="1413" r:id="rId13"/>
    <p:sldId id="1401" r:id="rId14"/>
    <p:sldId id="1402" r:id="rId15"/>
    <p:sldId id="1296" r:id="rId16"/>
    <p:sldId id="1404" r:id="rId17"/>
    <p:sldId id="1298" r:id="rId18"/>
    <p:sldId id="1300" r:id="rId19"/>
    <p:sldId id="1186" r:id="rId20"/>
    <p:sldId id="1188" r:id="rId21"/>
    <p:sldId id="1409" r:id="rId22"/>
    <p:sldId id="1344" r:id="rId23"/>
    <p:sldId id="1410" r:id="rId24"/>
    <p:sldId id="1346" r:id="rId25"/>
    <p:sldId id="1347" r:id="rId26"/>
    <p:sldId id="1350" r:id="rId27"/>
    <p:sldId id="1348" r:id="rId28"/>
    <p:sldId id="1351" r:id="rId29"/>
    <p:sldId id="1349" r:id="rId30"/>
    <p:sldId id="1352" r:id="rId31"/>
    <p:sldId id="1353" r:id="rId32"/>
    <p:sldId id="1355" r:id="rId33"/>
    <p:sldId id="1356" r:id="rId34"/>
    <p:sldId id="1357" r:id="rId35"/>
    <p:sldId id="1358" r:id="rId36"/>
    <p:sldId id="1359" r:id="rId37"/>
    <p:sldId id="1360" r:id="rId38"/>
    <p:sldId id="1414" r:id="rId39"/>
    <p:sldId id="1421" r:id="rId40"/>
    <p:sldId id="1423" r:id="rId41"/>
    <p:sldId id="1424" r:id="rId42"/>
    <p:sldId id="1368" r:id="rId43"/>
    <p:sldId id="1374" r:id="rId44"/>
    <p:sldId id="1370" r:id="rId45"/>
    <p:sldId id="1371" r:id="rId46"/>
    <p:sldId id="1372" r:id="rId47"/>
    <p:sldId id="1373" r:id="rId48"/>
    <p:sldId id="1375" r:id="rId49"/>
    <p:sldId id="1431" r:id="rId50"/>
    <p:sldId id="1378" r:id="rId51"/>
    <p:sldId id="1432" r:id="rId52"/>
    <p:sldId id="1379" r:id="rId53"/>
    <p:sldId id="1381" r:id="rId54"/>
    <p:sldId id="1382" r:id="rId55"/>
    <p:sldId id="1383" r:id="rId56"/>
    <p:sldId id="1434" r:id="rId57"/>
    <p:sldId id="1435" r:id="rId58"/>
    <p:sldId id="1443" r:id="rId59"/>
    <p:sldId id="1444" r:id="rId60"/>
    <p:sldId id="1447" r:id="rId61"/>
    <p:sldId id="1196" r:id="rId62"/>
    <p:sldId id="1386" r:id="rId63"/>
    <p:sldId id="1387" r:id="rId64"/>
    <p:sldId id="1452" r:id="rId65"/>
    <p:sldId id="1450" r:id="rId66"/>
    <p:sldId id="1455" r:id="rId67"/>
    <p:sldId id="1389" r:id="rId68"/>
    <p:sldId id="1390" r:id="rId69"/>
    <p:sldId id="1456" r:id="rId70"/>
    <p:sldId id="1459" r:id="rId71"/>
    <p:sldId id="1460" r:id="rId72"/>
    <p:sldId id="1394" r:id="rId73"/>
    <p:sldId id="1395" r:id="rId74"/>
    <p:sldId id="1461" r:id="rId75"/>
    <p:sldId id="1200" r:id="rId76"/>
    <p:sldId id="1201" r:id="rId77"/>
    <p:sldId id="1202" r:id="rId78"/>
    <p:sldId id="1313" r:id="rId79"/>
    <p:sldId id="1204" r:id="rId80"/>
    <p:sldId id="1208" r:id="rId81"/>
    <p:sldId id="1205" r:id="rId82"/>
    <p:sldId id="1210" r:id="rId83"/>
    <p:sldId id="1220" r:id="rId84"/>
    <p:sldId id="1284" r:id="rId85"/>
    <p:sldId id="1397" r:id="rId86"/>
    <p:sldId id="1342" r:id="rId87"/>
    <p:sldId id="1464" r:id="rId88"/>
    <p:sldId id="1225" r:id="rId89"/>
    <p:sldId id="1226" r:id="rId90"/>
    <p:sldId id="1287" r:id="rId91"/>
    <p:sldId id="1288" r:id="rId92"/>
    <p:sldId id="1235" r:id="rId93"/>
    <p:sldId id="1236" r:id="rId94"/>
    <p:sldId id="1323" r:id="rId95"/>
    <p:sldId id="1331" r:id="rId96"/>
    <p:sldId id="1260" r:id="rId97"/>
    <p:sldId id="1398" r:id="rId98"/>
    <p:sldId id="1465" r:id="rId99"/>
    <p:sldId id="271" r:id="rId100"/>
  </p:sldIdLst>
  <p:sldSz cx="9144000" cy="5143500" type="screen16x9"/>
  <p:notesSz cx="6858000" cy="1162050"/>
  <p:custDataLst>
    <p:tags r:id="rId103"/>
  </p:custData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765403-A3F7-CCE0-ACEF-FAF399571298}" name="Liselot De Vlieger" initials="LDV" userId="S::u0125407@vives.be::9dc8346a-92bd-4610-b17b-9b6d56497391" providerId="AD"/>
  <p188:author id="{C00FFE27-4B4B-5AC1-48D0-08AE5831669F}" name="Filotas Theodosiou" initials="FT" userId="S::u0153325@vives.be::4d314f86-04bd-4c94-b8b5-e595c52c48e0" providerId="AD"/>
  <p188:author id="{D65D4D31-B7A6-123F-F0EF-F8122A564CEB}" name="Yves Sagaert" initials="YS" userId="S::u0138780@vives.be::d537b934-cd1f-40de-ad53-faf5ca99b97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ja Gheysen" initials="FG" lastIdx="1" clrIdx="0">
    <p:extLst>
      <p:ext uri="{19B8F6BF-5375-455C-9EA6-DF929625EA0E}">
        <p15:presenceInfo xmlns:p15="http://schemas.microsoft.com/office/powerpoint/2012/main" userId="S::u0122453@vives.be::4f504d5d-4063-4abf-bba1-9a19824aa001" providerId="AD"/>
      </p:ext>
    </p:extLst>
  </p:cmAuthor>
  <p:cmAuthor id="2" name="Isabel Vanslembrouck" initials="IV" lastIdx="1" clrIdx="1">
    <p:extLst>
      <p:ext uri="{19B8F6BF-5375-455C-9EA6-DF929625EA0E}">
        <p15:presenceInfo xmlns:p15="http://schemas.microsoft.com/office/powerpoint/2012/main" userId="S::u0081506@vives.be::b0cc83a5-6eb0-47d0-b322-4e220641dc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9E27"/>
    <a:srgbClr val="22262B"/>
    <a:srgbClr val="9F978F"/>
    <a:srgbClr val="D9D9D9"/>
    <a:srgbClr val="FFFFFF"/>
    <a:srgbClr val="EAEFF2"/>
    <a:srgbClr val="224364"/>
    <a:srgbClr val="A2C2DC"/>
    <a:srgbClr val="303030"/>
    <a:srgbClr val="FF7F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ABC789-1B0A-4AB6-A85B-72599CA59A36}" v="3" dt="2025-10-25T10:37:33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8105" autoAdjust="0"/>
  </p:normalViewPr>
  <p:slideViewPr>
    <p:cSldViewPr snapToGrid="0">
      <p:cViewPr varScale="1">
        <p:scale>
          <a:sx n="102" d="100"/>
          <a:sy n="102" d="100"/>
        </p:scale>
        <p:origin x="58" y="67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16" Type="http://schemas.openxmlformats.org/officeDocument/2006/relationships/slide" Target="slides/slide6.xml"/><Relationship Id="rId107" Type="http://schemas.openxmlformats.org/officeDocument/2006/relationships/theme" Target="theme/theme1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102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0.xml"/><Relationship Id="rId95" Type="http://schemas.openxmlformats.org/officeDocument/2006/relationships/slide" Target="slides/slide85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tags" Target="tags/tag1.xml"/><Relationship Id="rId108" Type="http://schemas.openxmlformats.org/officeDocument/2006/relationships/tableStyles" Target="tableStyles.xml"/><Relationship Id="rId54" Type="http://schemas.openxmlformats.org/officeDocument/2006/relationships/slide" Target="slides/slide44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microsoft.com/office/2016/11/relationships/changesInfo" Target="changesInfos/changesInfo1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microsoft.com/office/2015/10/relationships/revisionInfo" Target="revisionInfo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3" Type="http://schemas.openxmlformats.org/officeDocument/2006/relationships/customXml" Target="../customXml/item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2" Type="http://schemas.openxmlformats.org/officeDocument/2006/relationships/slide" Target="slides/slide52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111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otas Theodosiou" userId="4d314f86-04bd-4c94-b8b5-e595c52c48e0" providerId="ADAL" clId="{E1ABC789-1B0A-4AB6-A85B-72599CA59A36}"/>
    <pc:docChg chg="undo custSel modSld">
      <pc:chgData name="Filotas Theodosiou" userId="4d314f86-04bd-4c94-b8b5-e595c52c48e0" providerId="ADAL" clId="{E1ABC789-1B0A-4AB6-A85B-72599CA59A36}" dt="2025-10-25T10:37:41.080" v="11" actId="1076"/>
      <pc:docMkLst>
        <pc:docMk/>
      </pc:docMkLst>
      <pc:sldChg chg="addSp delSp modSp mod">
        <pc:chgData name="Filotas Theodosiou" userId="4d314f86-04bd-4c94-b8b5-e595c52c48e0" providerId="ADAL" clId="{E1ABC789-1B0A-4AB6-A85B-72599CA59A36}" dt="2025-10-25T10:37:41.080" v="11" actId="1076"/>
        <pc:sldMkLst>
          <pc:docMk/>
          <pc:sldMk cId="3168079008" sldId="1464"/>
        </pc:sldMkLst>
        <pc:picChg chg="add del">
          <ac:chgData name="Filotas Theodosiou" userId="4d314f86-04bd-4c94-b8b5-e595c52c48e0" providerId="ADAL" clId="{E1ABC789-1B0A-4AB6-A85B-72599CA59A36}" dt="2025-10-25T10:37:33.781" v="4" actId="478"/>
          <ac:picMkLst>
            <pc:docMk/>
            <pc:sldMk cId="3168079008" sldId="1464"/>
            <ac:picMk id="4" creationId="{827A07E5-058C-74B9-860C-A358C7106BD5}"/>
          </ac:picMkLst>
        </pc:picChg>
        <pc:picChg chg="add del">
          <ac:chgData name="Filotas Theodosiou" userId="4d314f86-04bd-4c94-b8b5-e595c52c48e0" providerId="ADAL" clId="{E1ABC789-1B0A-4AB6-A85B-72599CA59A36}" dt="2025-10-25T10:37:25.374" v="2" actId="22"/>
          <ac:picMkLst>
            <pc:docMk/>
            <pc:sldMk cId="3168079008" sldId="1464"/>
            <ac:picMk id="11" creationId="{D038A4C7-A39A-CF43-3FBC-402B60ED764C}"/>
          </ac:picMkLst>
        </pc:picChg>
        <pc:picChg chg="add mod">
          <ac:chgData name="Filotas Theodosiou" userId="4d314f86-04bd-4c94-b8b5-e595c52c48e0" providerId="ADAL" clId="{E1ABC789-1B0A-4AB6-A85B-72599CA59A36}" dt="2025-10-25T10:37:41.080" v="11" actId="1076"/>
          <ac:picMkLst>
            <pc:docMk/>
            <pc:sldMk cId="3168079008" sldId="1464"/>
            <ac:picMk id="13" creationId="{8D0A03F8-F6A8-AB74-DA96-CEDF0CE9B8E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A012-3121-1949-925A-25660477A3A1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C550C-A10E-5946-9FBC-9793908428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299B-B7CE-DE41-BE40-55F57D861C99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655B2-F135-8D49-9646-EB9F99387E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" name="Google Shape;4689;g13a98ea5f44_2_2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Introduction:</a:t>
            </a:r>
          </a:p>
          <a:p>
            <a:r>
              <a:rPr lang="en-US" dirty="0"/>
              <a:t>Mix of Practical and theoretical stuff with more practical I would say.</a:t>
            </a:r>
          </a:p>
          <a:p>
            <a:r>
              <a:rPr lang="en-US" dirty="0"/>
              <a:t>I will introduce time series, forecasting and build step by step. The goal is to understand what is a time series, what is forecasting, how to apply ml for forecasting and in general how to approach forecasting applications.</a:t>
            </a:r>
          </a:p>
          <a:p>
            <a:endParaRPr lang="en-US" dirty="0"/>
          </a:p>
          <a:p>
            <a:r>
              <a:rPr lang="en-US" dirty="0"/>
              <a:t>In the beginning you will be a bit patient because we need some theoretical material to understand the basics. Then we will have more practical stuff so it will not be as boring.</a:t>
            </a:r>
          </a:p>
          <a:p>
            <a:endParaRPr lang="en-US" dirty="0"/>
          </a:p>
          <a:p>
            <a:r>
              <a:rPr lang="en-US" dirty="0"/>
              <a:t>We will do some breaks when it starts getting boring.</a:t>
            </a:r>
          </a:p>
        </p:txBody>
      </p:sp>
      <p:sp>
        <p:nvSpPr>
          <p:cNvPr id="4690" name="Google Shape;4690;g13a98ea5f44_2_2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only thing needed for this workshop is Python and some basic understanding of Machine Learning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1159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E7254-B257-B98D-CFCC-885E22DC3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A66FE-FD11-101E-3F79-DADCE711C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08C15-0A8D-C8B3-EC0D-9D1652307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lets look at specific types of decisions</a:t>
            </a: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31F79-DB05-2D77-CE64-ADB378A289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172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6927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46AA7-5D9C-6389-8426-992412CA4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EA677-8B47-32D5-E1C1-6B35CCA8DD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36E0BF-0C1D-A840-852C-DA0872E62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F82FE-B01C-0188-1A2B-EF773FE40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1988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6" name="Google Shape;4826;g13b0d8494c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27" name="Google Shape;4827;g13b0d8494c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io.be/en/about-us/make-appointment-one-our-business-advisors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74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474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25-10-2025</a:t>
            </a:fld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28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98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roo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25-10-2025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0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010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78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5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82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31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87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227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96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083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25-10-2025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35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 Presentatie" userDrawn="1">
  <p:cSld name="Start Presentatie">
    <p:bg>
      <p:bgPr>
        <a:blipFill dpi="0" rotWithShape="1">
          <a:blip r:embed="rId2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ttrocento Sans"/>
              <a:buNone/>
              <a:defRPr sz="2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1321958" y="853372"/>
            <a:ext cx="324000" cy="5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1" name="Google Shape;81;p14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82" name="Google Shape;82;p14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85" name="Google Shape;85;p14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86" name="Google Shape;86;p14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90" name="Google Shape;90;p14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1" name="Google Shape;91;p14"/>
              <p:cNvCxnSpPr>
                <a:stCxn id="89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92" name="Google Shape;92;p14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94" name="Google Shape;94;p14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95" name="Google Shape;95;p14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96" name="Google Shape;96;p14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97" name="Google Shape;97;p14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98" name="Google Shape;98;p14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102" name="Google Shape;102;p14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03" name="Google Shape;103;p14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04" name="Google Shape;104;p14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05" name="Google Shape;105;p14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06" name="Google Shape;106;p14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7" name="Google Shape;107;p14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8" name="Google Shape;108;p14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109" name="Google Shape;109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0" name="Google Shape;110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111" name="Google Shape;111;p14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2" name="Google Shape;112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3" name="Google Shape;113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114" name="Google Shape;114;p14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5" name="Google Shape;115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6" name="Google Shape;116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117" name="Google Shape;117;p14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19" name="Google Shape;119;p14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20" name="Google Shape;120;p14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121" name="Google Shape;121;p14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123" name="Google Shape;123;p14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24" name="Google Shape;124;p14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5" name="Google Shape;125;p14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6" name="Google Shape;126;p14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7" name="Google Shape;127;p14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8" name="Google Shape;128;p14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9" name="Google Shape;129;p14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130" name="Google Shape;130;p14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131" name="Google Shape;131;p14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32" name="Google Shape;132;p14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3" name="Google Shape;133;p14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4" name="Google Shape;134;p14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5" name="Google Shape;135;p14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6" name="Google Shape;136;p14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7" name="Google Shape;137;p14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138" name="Google Shape;138;p14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139" name="Google Shape;139;p14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140" name="Google Shape;140;p14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DA39D-4780-0C06-F465-E133AF32E8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6750" y="1243013"/>
            <a:ext cx="7413625" cy="34337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48338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rizontale voorstelling">
  <p:cSld name="Horizontale voorstelling"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43"/>
          <p:cNvSpPr>
            <a:spLocks noGrp="1"/>
          </p:cNvSpPr>
          <p:nvPr>
            <p:ph type="pic" idx="2"/>
          </p:nvPr>
        </p:nvSpPr>
        <p:spPr>
          <a:xfrm>
            <a:off x="1943099" y="1997330"/>
            <a:ext cx="7200900" cy="3146171"/>
          </a:xfrm>
          <a:prstGeom prst="rect">
            <a:avLst/>
          </a:prstGeom>
          <a:solidFill>
            <a:srgbClr val="D7D6CA"/>
          </a:solidFill>
          <a:ln>
            <a:noFill/>
          </a:ln>
        </p:spPr>
      </p:sp>
      <p:sp>
        <p:nvSpPr>
          <p:cNvPr id="2562" name="Google Shape;2562;p43"/>
          <p:cNvSpPr txBox="1">
            <a:spLocks noGrp="1"/>
          </p:cNvSpPr>
          <p:nvPr>
            <p:ph type="body" idx="1"/>
          </p:nvPr>
        </p:nvSpPr>
        <p:spPr>
          <a:xfrm>
            <a:off x="5246596" y="635284"/>
            <a:ext cx="1954588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4" name="Google Shape;2564;p43"/>
          <p:cNvSpPr txBox="1">
            <a:spLocks noGrp="1"/>
          </p:cNvSpPr>
          <p:nvPr>
            <p:ph type="body" idx="3"/>
          </p:nvPr>
        </p:nvSpPr>
        <p:spPr>
          <a:xfrm>
            <a:off x="5246596" y="996507"/>
            <a:ext cx="1363080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5" name="Google Shape;2565;p43"/>
          <p:cNvSpPr txBox="1">
            <a:spLocks noGrp="1"/>
          </p:cNvSpPr>
          <p:nvPr>
            <p:ph type="title"/>
          </p:nvPr>
        </p:nvSpPr>
        <p:spPr>
          <a:xfrm>
            <a:off x="1638591" y="633449"/>
            <a:ext cx="2846641" cy="36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66" name="Google Shape;2566;p43"/>
          <p:cNvSpPr/>
          <p:nvPr/>
        </p:nvSpPr>
        <p:spPr>
          <a:xfrm>
            <a:off x="1188371" y="870821"/>
            <a:ext cx="243000" cy="3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67" name="Google Shape;2567;p43"/>
          <p:cNvSpPr txBox="1">
            <a:spLocks noGrp="1"/>
          </p:cNvSpPr>
          <p:nvPr>
            <p:ph type="body" idx="4"/>
          </p:nvPr>
        </p:nvSpPr>
        <p:spPr>
          <a:xfrm>
            <a:off x="1638591" y="994672"/>
            <a:ext cx="2846641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568" name="Google Shape;2568;p43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2569" name="Google Shape;2569;p43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2570" name="Google Shape;2570;p43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2571" name="Google Shape;2571;p43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2572" name="Google Shape;2572;p43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2573" name="Google Shape;2573;p43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4" name="Google Shape;2574;p43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5" name="Google Shape;2575;p43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6" name="Google Shape;2576;p43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2577" name="Google Shape;2577;p43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78" name="Google Shape;2578;p43"/>
              <p:cNvCxnSpPr>
                <a:stCxn id="2576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2579" name="Google Shape;2579;p43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2580" name="Google Shape;2580;p43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2581" name="Google Shape;2581;p43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2582" name="Google Shape;2582;p43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2583" name="Google Shape;2583;p43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584" name="Google Shape;2584;p43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585" name="Google Shape;2585;p43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2586" name="Google Shape;2586;p43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2587" name="Google Shape;2587;p43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2588" name="Google Shape;2588;p43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2589" name="Google Shape;2589;p43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590" name="Google Shape;2590;p43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591" name="Google Shape;2591;p43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592" name="Google Shape;2592;p43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593" name="Google Shape;2593;p43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4" name="Google Shape;2594;p43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5" name="Google Shape;2595;p43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2596" name="Google Shape;2596;p43"/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597" name="Google Shape;2597;p43"/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2598" name="Google Shape;2598;p43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599" name="Google Shape;2599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0" name="Google Shape;2600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2601" name="Google Shape;2601;p43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602" name="Google Shape;2602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3" name="Google Shape;2603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2604" name="Google Shape;2604;p43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2605" name="Google Shape;2605;p43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606" name="Google Shape;2606;p43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07" name="Google Shape;2607;p43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2608" name="Google Shape;2608;p43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09" name="Google Shape;2609;p43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2610" name="Google Shape;2610;p43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611" name="Google Shape;2611;p43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2" name="Google Shape;2612;p43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3" name="Google Shape;2613;p43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4" name="Google Shape;2614;p43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5" name="Google Shape;2615;p43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6" name="Google Shape;2616;p43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2617" name="Google Shape;2617;p43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2618" name="Google Shape;2618;p43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619" name="Google Shape;2619;p43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0" name="Google Shape;2620;p43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1" name="Google Shape;2621;p43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2" name="Google Shape;2622;p43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3" name="Google Shape;2623;p43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4" name="Google Shape;2624;p43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2625" name="Google Shape;2625;p43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2626" name="Google Shape;2626;p43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2627" name="Google Shape;2627;p43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2628" name="Google Shape;2628;p43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3484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5498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25/10/2025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882872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25/10/2025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344898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3741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25/10/2025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76622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25/10/2025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00111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91C0-052E-4374-9F7B-8DF3098847EC}" type="datetime1">
              <a:rPr lang="nl-BE" smtClean="0"/>
              <a:t>25/10/2025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62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88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367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396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3497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24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6501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4339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08481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8433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8076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71626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5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36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4128991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1953121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171025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54818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73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168576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18989928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_3/4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Afbeelding 4" descr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57864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0916" y="3085066"/>
            <a:ext cx="5320333" cy="720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 b="1">
                <a:solidFill>
                  <a:srgbClr val="FFFFFF"/>
                </a:solidFill>
              </a:defRPr>
            </a:lvl1pPr>
            <a:lvl2pPr marL="0" indent="342900">
              <a:buSzTx/>
              <a:buFontTx/>
              <a:buNone/>
              <a:defRPr sz="1400" b="0">
                <a:solidFill>
                  <a:srgbClr val="FFFFFF"/>
                </a:solidFill>
              </a:defRPr>
            </a:lvl2pPr>
            <a:lvl3pPr marL="0" indent="685800">
              <a:buSzTx/>
              <a:buFontTx/>
              <a:buNone/>
              <a:defRPr sz="1400" b="0">
                <a:solidFill>
                  <a:srgbClr val="FFFFFF"/>
                </a:solidFill>
              </a:defRPr>
            </a:lvl3pPr>
            <a:lvl4pPr marL="0" indent="1028700">
              <a:buSzTx/>
              <a:buFontTx/>
              <a:buNone/>
              <a:defRPr sz="1400" b="0">
                <a:solidFill>
                  <a:srgbClr val="FFFFFF"/>
                </a:solidFill>
              </a:defRPr>
            </a:lvl4pPr>
            <a:lvl5pPr marL="0" indent="1371600">
              <a:buSzTx/>
              <a:buFontTx/>
              <a:buNone/>
              <a:defRPr sz="1400" b="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" name="Afbeelding 9" descr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Tijdelijke aanduiding voor tekst 4"/>
          <p:cNvGrpSpPr/>
          <p:nvPr/>
        </p:nvGrpSpPr>
        <p:grpSpPr>
          <a:xfrm>
            <a:off x="6684929" y="759222"/>
            <a:ext cx="2459072" cy="930682"/>
            <a:chOff x="0" y="0"/>
            <a:chExt cx="2459071" cy="930680"/>
          </a:xfrm>
        </p:grpSpPr>
        <p:sp>
          <p:nvSpPr>
            <p:cNvPr id="19" name="Rectangle"/>
            <p:cNvSpPr/>
            <p:nvPr/>
          </p:nvSpPr>
          <p:spPr>
            <a:xfrm>
              <a:off x="-1" y="0"/>
              <a:ext cx="2459073" cy="930681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" name="Text"/>
            <p:cNvSpPr txBox="1"/>
            <p:nvPr/>
          </p:nvSpPr>
          <p:spPr>
            <a:xfrm>
              <a:off x="-1" y="0"/>
              <a:ext cx="245907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lvl1pPr>
            </a:lstStyle>
            <a:p>
              <a: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6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78947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59999" y="359999"/>
            <a:ext cx="8545461" cy="689573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64743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14DC4403-DF0D-4E1D-B4D4-814315468F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12788"/>
            <a:ext cx="8461375" cy="597346"/>
          </a:xfrm>
          <a:prstGeom prst="rect">
            <a:avLst/>
          </a:prstGeom>
        </p:spPr>
        <p:txBody>
          <a:bodyPr/>
          <a:lstStyle>
            <a:lvl1pPr marL="180000" indent="-180000">
              <a:lnSpc>
                <a:spcPct val="7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Programma</a:t>
            </a:r>
            <a:endParaRPr lang="nl-BE"/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A3C921B-DB3F-4218-AE5C-258E1FD15906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60000" y="1260000"/>
            <a:ext cx="8424000" cy="315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marL="17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35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8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2pPr>
            <a:lvl3pPr marL="565714" marR="0" indent="-205714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6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3pPr>
            <a:lvl4pPr marL="76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4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4pPr>
            <a:lvl5pPr marL="94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5pPr>
            <a:lvl6pPr marL="19255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22684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26113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29542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en-US"/>
              <a:t>Punt 1</a:t>
            </a:r>
          </a:p>
          <a:p>
            <a:r>
              <a:rPr lang="en-US"/>
              <a:t>Punt 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896C9B-0F0E-4F62-ACA1-4A80C4518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15" y="3518384"/>
            <a:ext cx="1547986" cy="126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3683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183549" y="4628764"/>
            <a:ext cx="369651" cy="276999"/>
          </a:xfrm>
        </p:spPr>
        <p:txBody>
          <a:bodyPr/>
          <a:lstStyle/>
          <a:p>
            <a:fld id="{2257EF44-F403-47CC-8536-C98D63FF62F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01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1583953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ijdelijke aanduiding voor tekst 15">
            <a:extLst>
              <a:ext uri="{FF2B5EF4-FFF2-40B4-BE49-F238E27FC236}">
                <a16:creationId xmlns:a16="http://schemas.microsoft.com/office/drawing/2014/main" id="{9F549559-8EC0-4B84-8F2F-78F786905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863" y="2952496"/>
            <a:ext cx="3686175" cy="167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– bedrijfsadviseur VLAIO</a:t>
            </a:r>
          </a:p>
          <a:p>
            <a:pPr lvl="0"/>
            <a:r>
              <a:rPr lang="nl-NL"/>
              <a:t>TEL</a:t>
            </a:r>
          </a:p>
          <a:p>
            <a:pPr lvl="0"/>
            <a:r>
              <a:rPr lang="nl-NL"/>
              <a:t>naam@vlaio.be</a:t>
            </a:r>
          </a:p>
          <a:p>
            <a:pPr lvl="0"/>
            <a:r>
              <a:rPr lang="nl-NL"/>
              <a:t>www.vlaio.be</a:t>
            </a:r>
            <a:endParaRPr lang="nl-BE"/>
          </a:p>
        </p:txBody>
      </p:sp>
      <p:sp>
        <p:nvSpPr>
          <p:cNvPr id="8" name="Tijdelijke aanduiding voor afbeelding 10">
            <a:extLst>
              <a:ext uri="{FF2B5EF4-FFF2-40B4-BE49-F238E27FC236}">
                <a16:creationId xmlns:a16="http://schemas.microsoft.com/office/drawing/2014/main" id="{35D67289-898B-4D90-B11E-D43BF598B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0904" y="3187631"/>
            <a:ext cx="1065392" cy="9018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FOTO</a:t>
            </a:r>
            <a:endParaRPr lang="nl-BE"/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6C96AE4-9D9E-4A3D-9F19-2FE20C879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02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7AA5FDE-3901-4C54-9855-2E43278943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9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Want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to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know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more?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>
            <a:cxnSpLocks/>
          </p:cNvCxnSpPr>
          <p:nvPr userDrawn="1"/>
        </p:nvCxnSpPr>
        <p:spPr>
          <a:xfrm>
            <a:off x="3440430" y="2942177"/>
            <a:ext cx="0" cy="535213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A652DC2-C70A-4C5F-8487-09A156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  <p:sp>
        <p:nvSpPr>
          <p:cNvPr id="4" name="Tekstvak 3">
            <a:hlinkClick r:id="rId3"/>
            <a:extLst>
              <a:ext uri="{FF2B5EF4-FFF2-40B4-BE49-F238E27FC236}">
                <a16:creationId xmlns:a16="http://schemas.microsoft.com/office/drawing/2014/main" id="{53978F71-0355-4B56-B40A-AE7526C5EBDA}"/>
              </a:ext>
            </a:extLst>
          </p:cNvPr>
          <p:cNvSpPr txBox="1"/>
          <p:nvPr userDrawn="1"/>
        </p:nvSpPr>
        <p:spPr>
          <a:xfrm>
            <a:off x="3506097" y="2927572"/>
            <a:ext cx="5190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u="sng">
                <a:solidFill>
                  <a:schemeClr val="bg1"/>
                </a:solidFill>
                <a:effectLst/>
              </a:rPr>
              <a:t>vlaio.be/en/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about-us</a:t>
            </a:r>
            <a:r>
              <a:rPr lang="nl-BE" sz="1400" u="sng">
                <a:solidFill>
                  <a:schemeClr val="bg1"/>
                </a:solidFill>
                <a:effectLst/>
              </a:rPr>
              <a:t>/make-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appointment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one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our</a:t>
            </a:r>
            <a:r>
              <a:rPr lang="nl-BE" sz="1400" u="sng">
                <a:solidFill>
                  <a:schemeClr val="bg1"/>
                </a:solidFill>
                <a:effectLst/>
              </a:rPr>
              <a:t>-business-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advisors</a:t>
            </a:r>
            <a:endParaRPr lang="nl-BE" sz="1400" u="sng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31941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12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685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60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3055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Flanders Art Sans Pro Ligh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966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9155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0726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3906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Flanders Art Serif Pro Medium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/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2852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2865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9883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06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360000" y="1260000"/>
            <a:ext cx="7995340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7995340" cy="54000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086864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231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038586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899943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3711762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247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07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9253181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2963880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b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49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194221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a_zi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4133500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570600" y="1180800"/>
            <a:ext cx="8002800" cy="2865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500" b="1" cap="all">
                <a:solidFill>
                  <a:srgbClr val="FFFFFF"/>
                </a:solidFill>
              </a:defRPr>
            </a:lvl1pPr>
            <a:lvl2pPr marL="461249" indent="-281249">
              <a:buFontTx/>
              <a:defRPr sz="2500" b="0" cap="all">
                <a:solidFill>
                  <a:srgbClr val="FFFFFF"/>
                </a:solidFill>
              </a:defRPr>
            </a:lvl2pPr>
            <a:lvl3pPr marL="681428" indent="-321428">
              <a:buFontTx/>
              <a:defRPr sz="2500" b="0" cap="all">
                <a:solidFill>
                  <a:srgbClr val="FFFFFF"/>
                </a:solidFill>
              </a:defRPr>
            </a:lvl3pPr>
            <a:lvl4pPr marL="886153" indent="-346153">
              <a:buFontTx/>
              <a:defRPr sz="2500" b="0" cap="all">
                <a:solidFill>
                  <a:srgbClr val="FFFFFF"/>
                </a:solidFill>
              </a:defRPr>
            </a:lvl4pPr>
            <a:lvl5pPr marL="1066153" indent="-346153">
              <a:buFontTx/>
              <a:defRPr sz="2500" b="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Afbeelding 5" descr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257" y="4762799"/>
            <a:ext cx="2008632" cy="3056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9355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4605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948085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a_zi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Vrije vorm 22">
            <a:extLst>
              <a:ext uri="{FF2B5EF4-FFF2-40B4-BE49-F238E27FC236}">
                <a16:creationId xmlns:a16="http://schemas.microsoft.com/office/drawing/2014/main" id="{FC2031AC-1FD1-C94F-89F4-4615CD901376}"/>
              </a:ext>
            </a:extLst>
          </p:cNvPr>
          <p:cNvSpPr/>
          <p:nvPr userDrawn="1"/>
        </p:nvSpPr>
        <p:spPr>
          <a:xfrm>
            <a:off x="-3600" y="-360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94"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6E354F9-D7E7-41C0-AE0E-19C66CF59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6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b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50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71439" marR="0" lvl="0" indent="-171439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6BD4507-7726-48B9-9E71-1A7F4D44FB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750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C_zigzag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8D972E1-A61A-E14A-A149-F8E59ED5A91D}"/>
              </a:ext>
            </a:extLst>
          </p:cNvPr>
          <p:cNvSpPr/>
          <p:nvPr userDrawn="1"/>
        </p:nvSpPr>
        <p:spPr>
          <a:xfrm>
            <a:off x="0" y="-1125"/>
            <a:ext cx="9144000" cy="514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+mn-lt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24198B7D-DA72-174B-9787-B28BE0C7AB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578" y="0"/>
            <a:ext cx="9181578" cy="5143500"/>
          </a:xfrm>
          <a:prstGeom prst="rect">
            <a:avLst/>
          </a:prstGeom>
        </p:spPr>
      </p:pic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D1DAC7B6-565A-8B4B-9E46-267F98FF06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7577" y="-2250"/>
            <a:ext cx="4207109" cy="5148000"/>
          </a:xfrm>
          <a:custGeom>
            <a:avLst/>
            <a:gdLst>
              <a:gd name="connsiteX0" fmla="*/ 0 w 4207109"/>
              <a:gd name="connsiteY0" fmla="*/ 0 h 5148000"/>
              <a:gd name="connsiteX1" fmla="*/ 3018600 w 4207109"/>
              <a:gd name="connsiteY1" fmla="*/ 0 h 5148000"/>
              <a:gd name="connsiteX2" fmla="*/ 4207109 w 4207109"/>
              <a:gd name="connsiteY2" fmla="*/ 5148000 h 5148000"/>
              <a:gd name="connsiteX3" fmla="*/ 0 w 4207109"/>
              <a:gd name="connsiteY3" fmla="*/ 514800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09" h="5148000">
                <a:moveTo>
                  <a:pt x="0" y="0"/>
                </a:moveTo>
                <a:lnTo>
                  <a:pt x="3018600" y="0"/>
                </a:lnTo>
                <a:lnTo>
                  <a:pt x="4207109" y="5148000"/>
                </a:lnTo>
                <a:lnTo>
                  <a:pt x="0" y="5148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2776"/>
                </a:solidFill>
                <a:latin typeface="+mn-lt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42FFFB7-82EC-6247-8350-05594AD2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55A8C3A-5696-4052-BECE-15F5D1F048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144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3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23272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5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0" y="287594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8913" y="-59473"/>
            <a:ext cx="7873155" cy="7123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BE" dirty="0"/>
              <a:t>Titelstijl van model bewerken</a:t>
            </a:r>
            <a:br>
              <a:rPr lang="nl-BE" dirty="0"/>
            </a:br>
            <a:br>
              <a:rPr lang="nl-BE" dirty="0"/>
            </a:b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4457" y="4827879"/>
            <a:ext cx="1447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B796-D4A1-F947-9FA4-88288656469B}" type="datetimeFigureOut">
              <a:rPr lang="nl-NL" smtClean="0"/>
              <a:pPr/>
              <a:t>25-10-2025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537691" y="482787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45655" y="4828313"/>
            <a:ext cx="483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0" r:id="rId2"/>
    <p:sldLayoutId id="2147483841" r:id="rId3"/>
    <p:sldLayoutId id="2147483831" r:id="rId4"/>
    <p:sldLayoutId id="2147483842" r:id="rId5"/>
    <p:sldLayoutId id="2147483843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924" r:id="rId16"/>
    <p:sldLayoutId id="21474839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25/10/2025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5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25/10/2025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5CD7BA3-9116-2B42-B538-A28524571C8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60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46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7BA3-9116-2B42-B538-A28524571C8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15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92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3.jpeg"/><Relationship Id="rId5" Type="http://schemas.openxmlformats.org/officeDocument/2006/relationships/image" Target="../media/image330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jpeg"/><Relationship Id="rId5" Type="http://schemas.openxmlformats.org/officeDocument/2006/relationships/image" Target="../media/image96.jpeg"/><Relationship Id="rId4" Type="http://schemas.openxmlformats.org/officeDocument/2006/relationships/image" Target="../media/image9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50.png"/><Relationship Id="rId4" Type="http://schemas.openxmlformats.org/officeDocument/2006/relationships/image" Target="../media/image3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00.png"/><Relationship Id="rId5" Type="http://schemas.openxmlformats.org/officeDocument/2006/relationships/image" Target="../media/image89.png"/><Relationship Id="rId4" Type="http://schemas.openxmlformats.org/officeDocument/2006/relationships/image" Target="../media/image9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7" Type="http://schemas.openxmlformats.org/officeDocument/2006/relationships/image" Target="../media/image480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0.png"/><Relationship Id="rId5" Type="http://schemas.openxmlformats.org/officeDocument/2006/relationships/image" Target="../media/image460.png"/><Relationship Id="rId4" Type="http://schemas.openxmlformats.org/officeDocument/2006/relationships/image" Target="../media/image9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29.png"/><Relationship Id="rId4" Type="http://schemas.openxmlformats.org/officeDocument/2006/relationships/image" Target="../media/image8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svg"/><Relationship Id="rId7" Type="http://schemas.openxmlformats.org/officeDocument/2006/relationships/image" Target="../media/image149.sv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8.png"/><Relationship Id="rId5" Type="http://schemas.openxmlformats.org/officeDocument/2006/relationships/image" Target="../media/image147.svg"/><Relationship Id="rId4" Type="http://schemas.openxmlformats.org/officeDocument/2006/relationships/image" Target="../media/image146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2" name="Google Shape;4692;p67"/>
          <p:cNvSpPr txBox="1">
            <a:spLocks noGrp="1"/>
          </p:cNvSpPr>
          <p:nvPr>
            <p:ph type="title"/>
          </p:nvPr>
        </p:nvSpPr>
        <p:spPr>
          <a:xfrm>
            <a:off x="-172172" y="2284813"/>
            <a:ext cx="9330187" cy="55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Time Series Forecasting </a:t>
            </a:r>
            <a:r>
              <a:rPr lang="en-US" sz="2800" dirty="0"/>
              <a:t>(w. Machine Learning)</a:t>
            </a:r>
            <a:br>
              <a:rPr lang="en-US" sz="2800" dirty="0"/>
            </a:br>
            <a:endParaRPr lang="en-US" sz="2400" dirty="0"/>
          </a:p>
        </p:txBody>
      </p:sp>
      <p:sp>
        <p:nvSpPr>
          <p:cNvPr id="4693" name="Google Shape;4693;p67"/>
          <p:cNvSpPr txBox="1">
            <a:spLocks noGrp="1"/>
          </p:cNvSpPr>
          <p:nvPr>
            <p:ph type="body" idx="4294967295"/>
          </p:nvPr>
        </p:nvSpPr>
        <p:spPr>
          <a:xfrm>
            <a:off x="1845844" y="2889386"/>
            <a:ext cx="6224383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400" dirty="0"/>
              <a:t>Filotas Theodosiou: VIVES University of Applied Sciences, Kortrijk, Belgium </a:t>
            </a:r>
          </a:p>
        </p:txBody>
      </p:sp>
      <p:grpSp>
        <p:nvGrpSpPr>
          <p:cNvPr id="143" name="Google Shape;143;p14"/>
          <p:cNvGrpSpPr/>
          <p:nvPr/>
        </p:nvGrpSpPr>
        <p:grpSpPr>
          <a:xfrm>
            <a:off x="7946444" y="4688378"/>
            <a:ext cx="1039614" cy="371995"/>
            <a:chOff x="-1597345" y="233060"/>
            <a:chExt cx="9980362" cy="3571176"/>
          </a:xfrm>
        </p:grpSpPr>
        <p:sp>
          <p:nvSpPr>
            <p:cNvPr id="144" name="Google Shape;144;p14"/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14"/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14"/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47" name="Google Shape;147;p14"/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148" name="Google Shape;148;p14"/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2" name="Google Shape;152;p14"/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pic>
        <p:nvPicPr>
          <p:cNvPr id="2" name="Picture 2" descr="Katholieke Universiteit Leuven - Wikipedia">
            <a:extLst>
              <a:ext uri="{FF2B5EF4-FFF2-40B4-BE49-F238E27FC236}">
                <a16:creationId xmlns:a16="http://schemas.microsoft.com/office/drawing/2014/main" id="{987D3103-333E-AEB4-0402-828379187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335" y="4655590"/>
            <a:ext cx="1242323" cy="44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Logo's | VLAIO">
            <a:extLst>
              <a:ext uri="{FF2B5EF4-FFF2-40B4-BE49-F238E27FC236}">
                <a16:creationId xmlns:a16="http://schemas.microsoft.com/office/drawing/2014/main" id="{C978B419-64D3-35E2-2159-85AE657C7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679" y="4690219"/>
            <a:ext cx="972396" cy="37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EE412-EE7F-FB5B-56E0-027ADF4C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About: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0BA97-3D1A-4A50-2CC2-F7ACD70BCC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7025" y="1123091"/>
            <a:ext cx="7413625" cy="343376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My name is Filotas Theodosiou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Senior Data Scientist – </a:t>
            </a:r>
            <a:r>
              <a:rPr lang="en-US"/>
              <a:t>AI Researcher</a:t>
            </a:r>
            <a:endParaRPr lang="en-US" dirty="0"/>
          </a:p>
          <a:p>
            <a:r>
              <a:rPr lang="en-US" dirty="0"/>
              <a:t>Expertise in Forecasting</a:t>
            </a:r>
          </a:p>
          <a:p>
            <a:r>
              <a:rPr lang="en-US" dirty="0"/>
              <a:t>Member of the International Institute of Forecasters</a:t>
            </a:r>
          </a:p>
          <a:p>
            <a:r>
              <a:rPr lang="en-US" dirty="0"/>
              <a:t>Member of the Belgium Forecasting Centers</a:t>
            </a:r>
          </a:p>
          <a:p>
            <a:r>
              <a:rPr lang="en-US" dirty="0"/>
              <a:t>Teaching Machine Learning Operations (</a:t>
            </a:r>
            <a:r>
              <a:rPr lang="en-US" dirty="0" err="1"/>
              <a:t>MLOps</a:t>
            </a:r>
            <a:r>
              <a:rPr lang="en-US" dirty="0"/>
              <a:t>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Link (with extra links): https://filtheo.github.io/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3D6F39-6805-3F62-CC41-B7C437BBC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759" y="1418492"/>
            <a:ext cx="2306515" cy="230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43;p14">
            <a:extLst>
              <a:ext uri="{FF2B5EF4-FFF2-40B4-BE49-F238E27FC236}">
                <a16:creationId xmlns:a16="http://schemas.microsoft.com/office/drawing/2014/main" id="{AD1CF694-2852-B11D-1BD7-2173842D90F0}"/>
              </a:ext>
            </a:extLst>
          </p:cNvPr>
          <p:cNvGrpSpPr/>
          <p:nvPr/>
        </p:nvGrpSpPr>
        <p:grpSpPr>
          <a:xfrm>
            <a:off x="7946444" y="4688378"/>
            <a:ext cx="1039614" cy="371995"/>
            <a:chOff x="-1597345" y="233060"/>
            <a:chExt cx="9980362" cy="3571176"/>
          </a:xfrm>
        </p:grpSpPr>
        <p:sp>
          <p:nvSpPr>
            <p:cNvPr id="5" name="Google Shape;144;p14">
              <a:extLst>
                <a:ext uri="{FF2B5EF4-FFF2-40B4-BE49-F238E27FC236}">
                  <a16:creationId xmlns:a16="http://schemas.microsoft.com/office/drawing/2014/main" id="{5461C4DF-CEEF-712F-6A5C-B8E0FF9A0B39}"/>
                </a:ext>
              </a:extLst>
            </p:cNvPr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" name="Google Shape;145;p14">
              <a:extLst>
                <a:ext uri="{FF2B5EF4-FFF2-40B4-BE49-F238E27FC236}">
                  <a16:creationId xmlns:a16="http://schemas.microsoft.com/office/drawing/2014/main" id="{53F129CC-A18B-7044-4C64-D7A30F9D043F}"/>
                </a:ext>
              </a:extLst>
            </p:cNvPr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7" name="Google Shape;146;p14">
              <a:extLst>
                <a:ext uri="{FF2B5EF4-FFF2-40B4-BE49-F238E27FC236}">
                  <a16:creationId xmlns:a16="http://schemas.microsoft.com/office/drawing/2014/main" id="{8FD56D14-76C7-087D-9986-FF3D24B5BBB3}"/>
                </a:ext>
              </a:extLst>
            </p:cNvPr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8" name="Google Shape;147;p14">
              <a:extLst>
                <a:ext uri="{FF2B5EF4-FFF2-40B4-BE49-F238E27FC236}">
                  <a16:creationId xmlns:a16="http://schemas.microsoft.com/office/drawing/2014/main" id="{425C1DA7-90F2-2D9B-4A79-E27D34F16242}"/>
                </a:ext>
              </a:extLst>
            </p:cNvPr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9" name="Google Shape;148;p14">
                <a:extLst>
                  <a:ext uri="{FF2B5EF4-FFF2-40B4-BE49-F238E27FC236}">
                    <a16:creationId xmlns:a16="http://schemas.microsoft.com/office/drawing/2014/main" id="{942492CC-80A2-5EF3-D235-1CF3BDC4E44D}"/>
                  </a:ext>
                </a:extLst>
              </p:cNvPr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" name="Google Shape;149;p14">
                <a:extLst>
                  <a:ext uri="{FF2B5EF4-FFF2-40B4-BE49-F238E27FC236}">
                    <a16:creationId xmlns:a16="http://schemas.microsoft.com/office/drawing/2014/main" id="{D2E57C39-F312-8BEA-B2F6-2A56B02D6BD0}"/>
                  </a:ext>
                </a:extLst>
              </p:cNvPr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1" name="Google Shape;150;p14">
                <a:extLst>
                  <a:ext uri="{FF2B5EF4-FFF2-40B4-BE49-F238E27FC236}">
                    <a16:creationId xmlns:a16="http://schemas.microsoft.com/office/drawing/2014/main" id="{54096844-39F2-0B83-F959-83BDD4116599}"/>
                  </a:ext>
                </a:extLst>
              </p:cNvPr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" name="Google Shape;151;p14">
                <a:extLst>
                  <a:ext uri="{FF2B5EF4-FFF2-40B4-BE49-F238E27FC236}">
                    <a16:creationId xmlns:a16="http://schemas.microsoft.com/office/drawing/2014/main" id="{E30E26F9-EB35-9E03-5A4C-B9CAFB180242}"/>
                  </a:ext>
                </a:extLst>
              </p:cNvPr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" name="Google Shape;152;p14">
                <a:extLst>
                  <a:ext uri="{FF2B5EF4-FFF2-40B4-BE49-F238E27FC236}">
                    <a16:creationId xmlns:a16="http://schemas.microsoft.com/office/drawing/2014/main" id="{F2D32D2B-A9BF-B8D2-F121-DCE1B67F2CD3}"/>
                  </a:ext>
                </a:extLst>
              </p:cNvPr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" name="Google Shape;153;p14">
                <a:extLst>
                  <a:ext uri="{FF2B5EF4-FFF2-40B4-BE49-F238E27FC236}">
                    <a16:creationId xmlns:a16="http://schemas.microsoft.com/office/drawing/2014/main" id="{8149E0B0-3DD4-D95C-2DCB-0C18AF08FB3C}"/>
                  </a:ext>
                </a:extLst>
              </p:cNvPr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" name="Google Shape;154;p14">
                <a:extLst>
                  <a:ext uri="{FF2B5EF4-FFF2-40B4-BE49-F238E27FC236}">
                    <a16:creationId xmlns:a16="http://schemas.microsoft.com/office/drawing/2014/main" id="{47DF8B8B-778F-D98A-E0EA-138D6F7B5B1D}"/>
                  </a:ext>
                </a:extLst>
              </p:cNvPr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" name="Google Shape;155;p14">
                <a:extLst>
                  <a:ext uri="{FF2B5EF4-FFF2-40B4-BE49-F238E27FC236}">
                    <a16:creationId xmlns:a16="http://schemas.microsoft.com/office/drawing/2014/main" id="{CA269E15-547A-7883-E3B5-874D5325691F}"/>
                  </a:ext>
                </a:extLst>
              </p:cNvPr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" name="Google Shape;156;p14">
                <a:extLst>
                  <a:ext uri="{FF2B5EF4-FFF2-40B4-BE49-F238E27FC236}">
                    <a16:creationId xmlns:a16="http://schemas.microsoft.com/office/drawing/2014/main" id="{7BFF6A94-4F5F-589F-ACE8-D017C91B0375}"/>
                  </a:ext>
                </a:extLst>
              </p:cNvPr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" name="Google Shape;157;p14">
                <a:extLst>
                  <a:ext uri="{FF2B5EF4-FFF2-40B4-BE49-F238E27FC236}">
                    <a16:creationId xmlns:a16="http://schemas.microsoft.com/office/drawing/2014/main" id="{7E47D150-7F7E-8447-C8EB-8FB44A9732F7}"/>
                  </a:ext>
                </a:extLst>
              </p:cNvPr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" name="Google Shape;158;p14">
                <a:extLst>
                  <a:ext uri="{FF2B5EF4-FFF2-40B4-BE49-F238E27FC236}">
                    <a16:creationId xmlns:a16="http://schemas.microsoft.com/office/drawing/2014/main" id="{032E56F4-F6B7-860D-DC33-3775495FC114}"/>
                  </a:ext>
                </a:extLst>
              </p:cNvPr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0" name="Google Shape;159;p14">
                <a:extLst>
                  <a:ext uri="{FF2B5EF4-FFF2-40B4-BE49-F238E27FC236}">
                    <a16:creationId xmlns:a16="http://schemas.microsoft.com/office/drawing/2014/main" id="{88DD6569-3D27-3FAC-F214-8DD49FAD4F0A}"/>
                  </a:ext>
                </a:extLst>
              </p:cNvPr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1" name="Google Shape;160;p14">
                <a:extLst>
                  <a:ext uri="{FF2B5EF4-FFF2-40B4-BE49-F238E27FC236}">
                    <a16:creationId xmlns:a16="http://schemas.microsoft.com/office/drawing/2014/main" id="{3B18FCF3-1D14-F797-F6DE-845F43E09027}"/>
                  </a:ext>
                </a:extLst>
              </p:cNvPr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pic>
        <p:nvPicPr>
          <p:cNvPr id="22" name="Picture 2" descr="Katholieke Universiteit Leuven - Wikipedia">
            <a:extLst>
              <a:ext uri="{FF2B5EF4-FFF2-40B4-BE49-F238E27FC236}">
                <a16:creationId xmlns:a16="http://schemas.microsoft.com/office/drawing/2014/main" id="{7C6B3204-F9CB-C671-DA42-F2ABBC46D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335" y="4655590"/>
            <a:ext cx="1242323" cy="44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Logo's | VLAIO">
            <a:extLst>
              <a:ext uri="{FF2B5EF4-FFF2-40B4-BE49-F238E27FC236}">
                <a16:creationId xmlns:a16="http://schemas.microsoft.com/office/drawing/2014/main" id="{3A2ECAEB-6E92-88D9-A520-8560E3CC7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679" y="4690219"/>
            <a:ext cx="972396" cy="37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959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2EA10-D20B-78DC-1016-108C0A77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A5D54-704E-EC4C-A4D6-5251528DD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for further read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05712C-DE87-2515-7260-22A8D2E23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45" y="858187"/>
            <a:ext cx="1712158" cy="24977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88956B-45D9-BAE1-7EF5-C535128C23AF}"/>
              </a:ext>
            </a:extLst>
          </p:cNvPr>
          <p:cNvSpPr txBox="1"/>
          <p:nvPr/>
        </p:nvSpPr>
        <p:spPr>
          <a:xfrm>
            <a:off x="314876" y="3462727"/>
            <a:ext cx="1836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https://otexts.com/fpppy/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1C3C28-78C0-25D9-8EA5-B896354AC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191" y="858186"/>
            <a:ext cx="1732639" cy="24977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8336F0-BC62-C97E-4417-7C5A2195CCEE}"/>
              </a:ext>
            </a:extLst>
          </p:cNvPr>
          <p:cNvSpPr txBox="1"/>
          <p:nvPr/>
        </p:nvSpPr>
        <p:spPr>
          <a:xfrm>
            <a:off x="2151171" y="3462726"/>
            <a:ext cx="2226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https://openforecast.org/adam/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7DA51C-4A33-B321-DCA6-1616672A3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118" y="858186"/>
            <a:ext cx="1712158" cy="25247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CAD69B-397C-B3BB-3B1E-97BC6F6E7238}"/>
              </a:ext>
            </a:extLst>
          </p:cNvPr>
          <p:cNvSpPr txBox="1"/>
          <p:nvPr/>
        </p:nvSpPr>
        <p:spPr>
          <a:xfrm>
            <a:off x="4505266" y="3462725"/>
            <a:ext cx="2226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https://dfep.netlify.app/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6FDA78-3458-6D51-58F2-C0E8F7A59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2487" y="858186"/>
            <a:ext cx="2090111" cy="256462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371320B-5458-67BF-F716-6177A20EA430}"/>
              </a:ext>
            </a:extLst>
          </p:cNvPr>
          <p:cNvSpPr txBox="1"/>
          <p:nvPr/>
        </p:nvSpPr>
        <p:spPr>
          <a:xfrm>
            <a:off x="7118244" y="3462403"/>
            <a:ext cx="103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 err="1"/>
              <a:t>Not</a:t>
            </a:r>
            <a:r>
              <a:rPr lang="nl-BE" sz="1200" dirty="0"/>
              <a:t> open </a:t>
            </a:r>
            <a:r>
              <a:rPr lang="nl-BE" sz="1200" dirty="0">
                <a:sym typeface="Wingdings" panose="05000000000000000000" pitchFamily="2" charset="2"/>
              </a:rPr>
              <a:t></a:t>
            </a:r>
            <a:endParaRPr lang="nl-BE" sz="1200" dirty="0"/>
          </a:p>
        </p:txBody>
      </p:sp>
      <p:pic>
        <p:nvPicPr>
          <p:cNvPr id="2052" name="Picture 4" descr="Designing Machine Learning Systems [Book]">
            <a:extLst>
              <a:ext uri="{FF2B5EF4-FFF2-40B4-BE49-F238E27FC236}">
                <a16:creationId xmlns:a16="http://schemas.microsoft.com/office/drawing/2014/main" id="{B524C41F-1A6E-1506-9B07-EE45748C6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578" y="3942414"/>
            <a:ext cx="852298" cy="111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chine Learning with PyTorch and Scikit-Learn: Develop machine learning and deep learning models with Python">
            <a:extLst>
              <a:ext uri="{FF2B5EF4-FFF2-40B4-BE49-F238E27FC236}">
                <a16:creationId xmlns:a16="http://schemas.microsoft.com/office/drawing/2014/main" id="{A1A3B933-2DDC-6E4A-C4A4-2F1BE2E26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827" y="3942414"/>
            <a:ext cx="906536" cy="111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49EB19D-4215-B524-59FE-A4A705E1E94D}"/>
              </a:ext>
            </a:extLst>
          </p:cNvPr>
          <p:cNvSpPr txBox="1"/>
          <p:nvPr/>
        </p:nvSpPr>
        <p:spPr>
          <a:xfrm>
            <a:off x="2398191" y="4135411"/>
            <a:ext cx="3314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Bonus:</a:t>
            </a:r>
          </a:p>
          <a:p>
            <a:r>
              <a:rPr lang="en-US" sz="1600" dirty="0"/>
              <a:t>Not forecasting but always valuable-&gt; </a:t>
            </a:r>
            <a:endParaRPr lang="nl-BE" sz="1600" dirty="0"/>
          </a:p>
        </p:txBody>
      </p:sp>
      <p:pic>
        <p:nvPicPr>
          <p:cNvPr id="2056" name="Picture 8" descr="Deep Learning with Python, Third Edition">
            <a:extLst>
              <a:ext uri="{FF2B5EF4-FFF2-40B4-BE49-F238E27FC236}">
                <a16:creationId xmlns:a16="http://schemas.microsoft.com/office/drawing/2014/main" id="{C43EBE58-180F-8AD4-7C5C-FB2C83EC7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855" y="3942414"/>
            <a:ext cx="892842" cy="1118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100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85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C5593-A978-923F-52D8-4B3963BE0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1E4991-5AC9-2D05-DAB0-181CE1DEC210}"/>
              </a:ext>
            </a:extLst>
          </p:cNvPr>
          <p:cNvSpPr/>
          <p:nvPr/>
        </p:nvSpPr>
        <p:spPr>
          <a:xfrm>
            <a:off x="937189" y="1469720"/>
            <a:ext cx="2040942" cy="179452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7F28A-2989-1D5B-B909-A81C1F300096}"/>
              </a:ext>
            </a:extLst>
          </p:cNvPr>
          <p:cNvSpPr txBox="1"/>
          <p:nvPr/>
        </p:nvSpPr>
        <p:spPr>
          <a:xfrm>
            <a:off x="861064" y="2492184"/>
            <a:ext cx="2190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How to ensure shelves are never empty?</a:t>
            </a:r>
            <a:endParaRPr lang="nl-BE" sz="16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6D75A5D-6AFE-1DC6-9624-BB6CEFEC08FF}"/>
              </a:ext>
            </a:extLst>
          </p:cNvPr>
          <p:cNvSpPr/>
          <p:nvPr/>
        </p:nvSpPr>
        <p:spPr>
          <a:xfrm>
            <a:off x="3576047" y="1469720"/>
            <a:ext cx="2249484" cy="179452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013249-5603-8147-CA98-54E132C84835}"/>
              </a:ext>
            </a:extLst>
          </p:cNvPr>
          <p:cNvSpPr txBox="1"/>
          <p:nvPr/>
        </p:nvSpPr>
        <p:spPr>
          <a:xfrm>
            <a:off x="3596171" y="2366984"/>
            <a:ext cx="2273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How to ensure a region has enough electricity without over producing?</a:t>
            </a:r>
            <a:endParaRPr lang="nl-BE" sz="16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01FE7BC-DE3B-237A-818D-0DB95C818B8E}"/>
              </a:ext>
            </a:extLst>
          </p:cNvPr>
          <p:cNvSpPr/>
          <p:nvPr/>
        </p:nvSpPr>
        <p:spPr>
          <a:xfrm>
            <a:off x="6334000" y="1469720"/>
            <a:ext cx="2068044" cy="179452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86CC5D-993E-2E68-A72B-8301586D1A2A}"/>
              </a:ext>
            </a:extLst>
          </p:cNvPr>
          <p:cNvSpPr txBox="1"/>
          <p:nvPr/>
        </p:nvSpPr>
        <p:spPr>
          <a:xfrm>
            <a:off x="6294630" y="2490094"/>
            <a:ext cx="214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How to set clothing prices and promotions?</a:t>
            </a:r>
            <a:endParaRPr lang="nl-BE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A5E899-B9E1-2B86-243A-741297D7BAB1}"/>
              </a:ext>
            </a:extLst>
          </p:cNvPr>
          <p:cNvSpPr txBox="1"/>
          <p:nvPr/>
        </p:nvSpPr>
        <p:spPr>
          <a:xfrm>
            <a:off x="2886529" y="4455398"/>
            <a:ext cx="34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Well, just look at the data. </a:t>
            </a:r>
            <a:endParaRPr lang="nl-BE" sz="24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D037BE9-B113-9C8F-07DD-6B60E606C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692" y="3559423"/>
            <a:ext cx="1606616" cy="90030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BD94EF0-31D3-07BA-2F68-4B417C977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</p:spPr>
        <p:txBody>
          <a:bodyPr/>
          <a:lstStyle/>
          <a:p>
            <a:r>
              <a:rPr lang="en-US" dirty="0"/>
              <a:t>How do companies make decisions?</a:t>
            </a:r>
            <a:endParaRPr lang="nl-BE" dirty="0"/>
          </a:p>
        </p:txBody>
      </p:sp>
      <p:pic>
        <p:nvPicPr>
          <p:cNvPr id="2" name="Picture 2" descr="Download ALDI Logo in SVG Vector or PNG File Format - Logo.wine">
            <a:extLst>
              <a:ext uri="{FF2B5EF4-FFF2-40B4-BE49-F238E27FC236}">
                <a16:creationId xmlns:a16="http://schemas.microsoft.com/office/drawing/2014/main" id="{3FA5BA44-28E8-1328-4507-AA0414AEE0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3" t="16758" r="28540" b="17231"/>
          <a:stretch/>
        </p:blipFill>
        <p:spPr bwMode="auto">
          <a:xfrm>
            <a:off x="1555229" y="1619390"/>
            <a:ext cx="802084" cy="83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attenfall – AFC4HYDRO">
            <a:extLst>
              <a:ext uri="{FF2B5EF4-FFF2-40B4-BE49-F238E27FC236}">
                <a16:creationId xmlns:a16="http://schemas.microsoft.com/office/drawing/2014/main" id="{88353CE5-3FF0-810D-4F44-5B35E5F670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0" t="25200" r="15662" b="25478"/>
          <a:stretch/>
        </p:blipFill>
        <p:spPr bwMode="auto">
          <a:xfrm>
            <a:off x="4187842" y="1576990"/>
            <a:ext cx="1025894" cy="74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alando Logo, symbol, meaning, history, PNG, brand">
            <a:extLst>
              <a:ext uri="{FF2B5EF4-FFF2-40B4-BE49-F238E27FC236}">
                <a16:creationId xmlns:a16="http://schemas.microsoft.com/office/drawing/2014/main" id="{7EE82A09-0C0D-8B70-21A6-3185B4BB0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7" b="32386"/>
          <a:stretch/>
        </p:blipFill>
        <p:spPr bwMode="auto">
          <a:xfrm>
            <a:off x="6399041" y="1914302"/>
            <a:ext cx="1937955" cy="38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283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EC7F5-C2AA-01B7-30C5-CC915E0BF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CB98-8C67-D488-13C1-ABF293D14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Driven Decision Making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51BF-93A2-5DE0-75FF-88A2468DA9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0782" y="1243013"/>
            <a:ext cx="8402435" cy="62735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 process of using analyzed and processed data to guide business decisions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09B15-47E6-45B2-A801-0942D02FE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664" y="2233822"/>
            <a:ext cx="5707483" cy="27828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C416DE-5621-4604-65B2-886B4E764CD7}"/>
              </a:ext>
            </a:extLst>
          </p:cNvPr>
          <p:cNvSpPr txBox="1"/>
          <p:nvPr/>
        </p:nvSpPr>
        <p:spPr>
          <a:xfrm>
            <a:off x="1963126" y="1844281"/>
            <a:ext cx="208559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More &amp; Better Data 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A5E990-D25D-4F28-CE2D-5277797093C1}"/>
              </a:ext>
            </a:extLst>
          </p:cNvPr>
          <p:cNvSpPr txBox="1"/>
          <p:nvPr/>
        </p:nvSpPr>
        <p:spPr>
          <a:xfrm>
            <a:off x="4867036" y="1844281"/>
            <a:ext cx="270381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More &amp; Harder Decisions</a:t>
            </a:r>
            <a:endParaRPr lang="nl-BE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34E69E1-5BB7-4A21-9640-037202B21960}"/>
              </a:ext>
            </a:extLst>
          </p:cNvPr>
          <p:cNvSpPr/>
          <p:nvPr/>
        </p:nvSpPr>
        <p:spPr>
          <a:xfrm>
            <a:off x="4251892" y="1890573"/>
            <a:ext cx="419649" cy="276748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37207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991D-2C79-C963-49FE-E4E6DAA2C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01EBC9C-D87A-EED7-052E-BA1753DC0496}"/>
              </a:ext>
            </a:extLst>
          </p:cNvPr>
          <p:cNvSpPr/>
          <p:nvPr/>
        </p:nvSpPr>
        <p:spPr>
          <a:xfrm>
            <a:off x="108598" y="1521229"/>
            <a:ext cx="8926803" cy="282160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86F75-AA6B-628E-AA6C-9E37A6907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Decisions that require predictions</a:t>
            </a:r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822524-AA0F-3D3B-03A4-72A6A5776C64}"/>
              </a:ext>
            </a:extLst>
          </p:cNvPr>
          <p:cNvSpPr txBox="1"/>
          <p:nvPr/>
        </p:nvSpPr>
        <p:spPr>
          <a:xfrm>
            <a:off x="-47528" y="3654873"/>
            <a:ext cx="2825262" cy="582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Make a predictions based on past data</a:t>
            </a:r>
            <a:endParaRPr lang="nl-BE" sz="16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127C57-71D8-70B3-3527-91B8E03FC7C8}"/>
              </a:ext>
            </a:extLst>
          </p:cNvPr>
          <p:cNvGrpSpPr/>
          <p:nvPr/>
        </p:nvGrpSpPr>
        <p:grpSpPr>
          <a:xfrm>
            <a:off x="241219" y="2025526"/>
            <a:ext cx="2248832" cy="1617411"/>
            <a:chOff x="562706" y="2141112"/>
            <a:chExt cx="2446217" cy="175937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41EAC7-D0C6-3151-61BD-E8A63EC85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49363"/>
            <a:stretch/>
          </p:blipFill>
          <p:spPr>
            <a:xfrm>
              <a:off x="562706" y="2141112"/>
              <a:ext cx="1312985" cy="17593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2CEADF9-42C0-40DD-C2AF-60D5CB85D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5691" y="2141112"/>
              <a:ext cx="1133232" cy="1759375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34D9D0C-7126-3E66-402A-EC2770819AA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405" t="13491" r="20629" b="11995"/>
          <a:stretch/>
        </p:blipFill>
        <p:spPr>
          <a:xfrm>
            <a:off x="4109277" y="1661620"/>
            <a:ext cx="1104783" cy="19368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572C0B-8E3B-EB8C-FC53-EE511AE6C82B}"/>
              </a:ext>
            </a:extLst>
          </p:cNvPr>
          <p:cNvSpPr txBox="1"/>
          <p:nvPr/>
        </p:nvSpPr>
        <p:spPr>
          <a:xfrm>
            <a:off x="3609717" y="3642483"/>
            <a:ext cx="2093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Make a decision for the future</a:t>
            </a:r>
            <a:endParaRPr lang="nl-BE" sz="16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F4DB772-746A-D251-34D1-0A7D6ABAFF99}"/>
              </a:ext>
            </a:extLst>
          </p:cNvPr>
          <p:cNvCxnSpPr>
            <a:cxnSpLocks/>
          </p:cNvCxnSpPr>
          <p:nvPr/>
        </p:nvCxnSpPr>
        <p:spPr>
          <a:xfrm>
            <a:off x="2611478" y="2737304"/>
            <a:ext cx="12552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14BDEC2C-94D9-4D12-2396-6FC6D48CBC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0478" y="1821135"/>
            <a:ext cx="1864818" cy="1833738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756A615-E1EB-C21A-900B-FC98A5379BF9}"/>
              </a:ext>
            </a:extLst>
          </p:cNvPr>
          <p:cNvCxnSpPr>
            <a:cxnSpLocks/>
          </p:cNvCxnSpPr>
          <p:nvPr/>
        </p:nvCxnSpPr>
        <p:spPr>
          <a:xfrm>
            <a:off x="5473827" y="2737304"/>
            <a:ext cx="12552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9458A53-7C8A-B55F-A882-42932097CF70}"/>
              </a:ext>
            </a:extLst>
          </p:cNvPr>
          <p:cNvSpPr txBox="1"/>
          <p:nvPr/>
        </p:nvSpPr>
        <p:spPr>
          <a:xfrm>
            <a:off x="6535084" y="3622517"/>
            <a:ext cx="2500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Evaluate decision based on realization of event </a:t>
            </a:r>
            <a:endParaRPr lang="nl-BE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AEED4-432C-1645-F65A-35266CFC2D37}"/>
              </a:ext>
            </a:extLst>
          </p:cNvPr>
          <p:cNvSpPr txBox="1"/>
          <p:nvPr/>
        </p:nvSpPr>
        <p:spPr>
          <a:xfrm>
            <a:off x="2938072" y="1015567"/>
            <a:ext cx="4002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specific type of decisions: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233784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5C451-B387-2861-1694-E6A29B0BE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BE5F4-3C40-69E3-2F3D-FBD5146E1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Decisions Based on Predictions.</a:t>
            </a:r>
            <a:endParaRPr lang="nl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761943-8B80-3468-DDE5-3AF0CFD52144}"/>
              </a:ext>
            </a:extLst>
          </p:cNvPr>
          <p:cNvSpPr txBox="1"/>
          <p:nvPr/>
        </p:nvSpPr>
        <p:spPr>
          <a:xfrm>
            <a:off x="2263944" y="2966348"/>
            <a:ext cx="4898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want to predict the future in order to act now.</a:t>
            </a:r>
            <a:endParaRPr lang="nl-BE" dirty="0"/>
          </a:p>
        </p:txBody>
      </p:sp>
      <p:pic>
        <p:nvPicPr>
          <p:cNvPr id="2050" name="Picture 2" descr="3,400+ Stick Figure Book Stock Illustrations, Royalty-Free Vector Graphics  &amp; Clip Art - iStock">
            <a:extLst>
              <a:ext uri="{FF2B5EF4-FFF2-40B4-BE49-F238E27FC236}">
                <a16:creationId xmlns:a16="http://schemas.microsoft.com/office/drawing/2014/main" id="{8BA89FD3-1B10-16A4-DE4D-39B19FF18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429" y="1112899"/>
            <a:ext cx="1077968" cy="82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Δεν υπάρχει διαθέσιμη περιγραφή.">
            <a:extLst>
              <a:ext uri="{FF2B5EF4-FFF2-40B4-BE49-F238E27FC236}">
                <a16:creationId xmlns:a16="http://schemas.microsoft.com/office/drawing/2014/main" id="{405B0B20-FD36-797D-46F1-BEA00B41C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944" y="3389200"/>
            <a:ext cx="5064032" cy="36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70C148C-0FAB-FF01-3832-49B4C12EC7D5}"/>
              </a:ext>
            </a:extLst>
          </p:cNvPr>
          <p:cNvCxnSpPr/>
          <p:nvPr/>
        </p:nvCxnSpPr>
        <p:spPr>
          <a:xfrm flipV="1">
            <a:off x="5090984" y="3747450"/>
            <a:ext cx="766119" cy="6837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5DBAB3D-5F1E-0E56-5E7A-DFAA55BF94E3}"/>
                  </a:ext>
                </a:extLst>
              </p:cNvPr>
              <p:cNvSpPr txBox="1"/>
              <p:nvPr/>
            </p:nvSpPr>
            <p:spPr>
              <a:xfrm>
                <a:off x="3643611" y="4431190"/>
                <a:ext cx="4652491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How to obtain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endParaRPr lang="nl-BE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9245C32-81C6-E703-77BE-0C2C25ECE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611" y="4431190"/>
                <a:ext cx="4652491" cy="381515"/>
              </a:xfrm>
              <a:prstGeom prst="rect">
                <a:avLst/>
              </a:prstGeom>
              <a:blipFill>
                <a:blip r:embed="rId5"/>
                <a:stretch>
                  <a:fillRect l="-1180" t="-8065" b="-24194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750+ Stick Man Thinking Cartoon Stock Illustrations, Royalty-Free Vector  Graphics &amp; Clip Art - iStock">
            <a:extLst>
              <a:ext uri="{FF2B5EF4-FFF2-40B4-BE49-F238E27FC236}">
                <a16:creationId xmlns:a16="http://schemas.microsoft.com/office/drawing/2014/main" id="{2E5DF6C4-2135-EED2-7A23-E78328562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6" r="27789"/>
          <a:stretch/>
        </p:blipFill>
        <p:spPr bwMode="auto">
          <a:xfrm>
            <a:off x="3333918" y="3955589"/>
            <a:ext cx="309693" cy="112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983178-A2A3-5EB6-3C1B-8CD4F097E370}"/>
              </a:ext>
            </a:extLst>
          </p:cNvPr>
          <p:cNvSpPr txBox="1"/>
          <p:nvPr/>
        </p:nvSpPr>
        <p:spPr>
          <a:xfrm>
            <a:off x="164923" y="1972291"/>
            <a:ext cx="881415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Predictive analytics </a:t>
            </a:r>
            <a:r>
              <a:rPr lang="en-US" dirty="0">
                <a:solidFill>
                  <a:srgbClr val="FF0000"/>
                </a:solidFill>
              </a:rPr>
              <a:t>(Forecasting) </a:t>
            </a:r>
            <a:r>
              <a:rPr lang="en-US" dirty="0"/>
              <a:t>is the process of </a:t>
            </a:r>
            <a:r>
              <a:rPr lang="en-US" dirty="0">
                <a:solidFill>
                  <a:srgbClr val="FF0000"/>
                </a:solidFill>
              </a:rPr>
              <a:t>using historical data to predict future outcomes </a:t>
            </a:r>
            <a:r>
              <a:rPr lang="en-US" dirty="0"/>
              <a:t>using data analytics, machine learning, and statistical models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22278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ABB58-FA51-62BD-33CC-A40018C4E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5F6F0-F1F8-1AB4-ABC4-C4B848DC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Explosion of Predictive Analytics Applications</a:t>
            </a:r>
            <a:endParaRPr lang="nl-BE" dirty="0"/>
          </a:p>
        </p:txBody>
      </p:sp>
      <p:pic>
        <p:nvPicPr>
          <p:cNvPr id="3074" name="Picture 2" descr="Global electricity demand set to rise strongly this year and next,  reflecting its expanding role in energy systems around the world - News -  IEA">
            <a:extLst>
              <a:ext uri="{FF2B5EF4-FFF2-40B4-BE49-F238E27FC236}">
                <a16:creationId xmlns:a16="http://schemas.microsoft.com/office/drawing/2014/main" id="{5D9AF360-613A-B301-F087-22D33BD76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1" y="1521832"/>
            <a:ext cx="2096562" cy="1177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6FF15A-E9E8-2695-F569-E60B9436F9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85"/>
          <a:stretch/>
        </p:blipFill>
        <p:spPr>
          <a:xfrm>
            <a:off x="2444815" y="1525172"/>
            <a:ext cx="1859280" cy="1177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092A50-1E41-A497-494A-633268321F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664"/>
          <a:stretch/>
        </p:blipFill>
        <p:spPr>
          <a:xfrm>
            <a:off x="4572000" y="1525172"/>
            <a:ext cx="2090645" cy="12039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7378E0-57B5-325B-2651-60890661F493}"/>
              </a:ext>
            </a:extLst>
          </p:cNvPr>
          <p:cNvSpPr txBox="1"/>
          <p:nvPr/>
        </p:nvSpPr>
        <p:spPr>
          <a:xfrm>
            <a:off x="59462" y="2688906"/>
            <a:ext cx="2142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Electricity load</a:t>
            </a:r>
            <a:endParaRPr lang="nl-B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4250FE-8741-E7A8-B98D-A0ED68D3DE1E}"/>
              </a:ext>
            </a:extLst>
          </p:cNvPr>
          <p:cNvSpPr txBox="1"/>
          <p:nvPr/>
        </p:nvSpPr>
        <p:spPr>
          <a:xfrm>
            <a:off x="2202113" y="2702304"/>
            <a:ext cx="2142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Retail demand</a:t>
            </a:r>
            <a:endParaRPr lang="nl-B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1AB4F8-3111-6A47-23AE-E1FD590FC8BF}"/>
              </a:ext>
            </a:extLst>
          </p:cNvPr>
          <p:cNvSpPr txBox="1"/>
          <p:nvPr/>
        </p:nvSpPr>
        <p:spPr>
          <a:xfrm>
            <a:off x="4428550" y="2688906"/>
            <a:ext cx="2142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Traffic </a:t>
            </a:r>
            <a:endParaRPr lang="nl-BE" dirty="0"/>
          </a:p>
        </p:txBody>
      </p:sp>
      <p:pic>
        <p:nvPicPr>
          <p:cNvPr id="3076" name="Picture 4" descr="Why Is International Trade Important? Exploring Its 7 Key Advantages">
            <a:extLst>
              <a:ext uri="{FF2B5EF4-FFF2-40B4-BE49-F238E27FC236}">
                <a16:creationId xmlns:a16="http://schemas.microsoft.com/office/drawing/2014/main" id="{9531FA39-124C-7F85-BE02-B8F420E63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181" y="1511775"/>
            <a:ext cx="2093969" cy="11771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A369ABA-7EAC-1222-92B8-A3B5ED5D3A9D}"/>
              </a:ext>
            </a:extLst>
          </p:cNvPr>
          <p:cNvSpPr txBox="1"/>
          <p:nvPr/>
        </p:nvSpPr>
        <p:spPr>
          <a:xfrm>
            <a:off x="6849499" y="2702304"/>
            <a:ext cx="2142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Econometrics </a:t>
            </a:r>
            <a:endParaRPr lang="nl-B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26A884-A6A5-D31D-7A53-F094A3B45D96}"/>
              </a:ext>
            </a:extLst>
          </p:cNvPr>
          <p:cNvSpPr txBox="1"/>
          <p:nvPr/>
        </p:nvSpPr>
        <p:spPr>
          <a:xfrm>
            <a:off x="2664341" y="3153952"/>
            <a:ext cx="381531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What changed?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dirty="0"/>
              <a:t>Better (and more) data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dirty="0"/>
              <a:t>Better (and more) questions 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dirty="0">
                <a:solidFill>
                  <a:srgbClr val="FF0000"/>
                </a:solidFill>
              </a:rPr>
              <a:t>Better algorithms. Yes, AI.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34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454C7-916F-E9D7-DB9B-DC1E7896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Agenda: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E9F0D-D63D-0376-C8AF-5DA2BCA909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448" y="1164539"/>
            <a:ext cx="8786552" cy="3333520"/>
          </a:xfrm>
        </p:spPr>
        <p:txBody>
          <a:bodyPr>
            <a:no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dirty="0"/>
              <a:t>Time series &amp; Time Series Forecasting in a Nutshell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dirty="0"/>
              <a:t>Forecasting Methods and Models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dirty="0"/>
              <a:t>Machine Learning for Forecasting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400" dirty="0"/>
              <a:t>(Advanced) Machine Learning for Forecasting in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BD5AB8-EB2E-26C7-8311-89DA32EB2DED}"/>
              </a:ext>
            </a:extLst>
          </p:cNvPr>
          <p:cNvSpPr txBox="1"/>
          <p:nvPr/>
        </p:nvSpPr>
        <p:spPr>
          <a:xfrm>
            <a:off x="1161535" y="4410768"/>
            <a:ext cx="7249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18614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14FE-ABDF-FBDB-2639-E4D9FC51C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Section 1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6DF82-0FCA-118E-7EC7-34433906E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Time Series &amp; Time Series Forecasting in a Nutshell.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44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1E612-D3E2-A96C-678D-6F9CD717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E9CA5-0203-2922-536A-F688E1092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formalize: What is forecasting?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986480-21C3-286B-94DD-A074C259A01D}"/>
              </a:ext>
            </a:extLst>
          </p:cNvPr>
          <p:cNvSpPr txBox="1"/>
          <p:nvPr/>
        </p:nvSpPr>
        <p:spPr>
          <a:xfrm>
            <a:off x="1161535" y="4202540"/>
            <a:ext cx="7249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823688-BF37-0682-00F4-8A5CDA15B897}"/>
              </a:ext>
            </a:extLst>
          </p:cNvPr>
          <p:cNvSpPr txBox="1"/>
          <p:nvPr/>
        </p:nvSpPr>
        <p:spPr>
          <a:xfrm>
            <a:off x="398590" y="1117997"/>
            <a:ext cx="8012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 </a:t>
            </a:r>
            <a:r>
              <a:rPr lang="en-US" sz="2400" dirty="0">
                <a:solidFill>
                  <a:srgbClr val="FF0000"/>
                </a:solidFill>
              </a:rPr>
              <a:t>forecast</a:t>
            </a:r>
            <a:r>
              <a:rPr lang="en-US" sz="2400" dirty="0"/>
              <a:t> is a </a:t>
            </a:r>
            <a:r>
              <a:rPr lang="en-US" sz="2400" u="sng" dirty="0"/>
              <a:t>scientifically justified</a:t>
            </a:r>
            <a:r>
              <a:rPr lang="en-US" sz="2400" dirty="0"/>
              <a:t> assertion about a possible state of an object in the future.</a:t>
            </a:r>
            <a:endParaRPr lang="nl-BE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88AEE-45A6-056A-1DC7-7415E5B712AD}"/>
              </a:ext>
            </a:extLst>
          </p:cNvPr>
          <p:cNvSpPr txBox="1"/>
          <p:nvPr/>
        </p:nvSpPr>
        <p:spPr>
          <a:xfrm>
            <a:off x="1953093" y="2052695"/>
            <a:ext cx="52378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Why we need it? To make informed decisions</a:t>
            </a:r>
            <a:endParaRPr lang="nl-BE" sz="20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ED47C5-0D88-ED9E-9DDC-BF77324A1CB4}"/>
              </a:ext>
            </a:extLst>
          </p:cNvPr>
          <p:cNvSpPr txBox="1"/>
          <p:nvPr/>
        </p:nvSpPr>
        <p:spPr>
          <a:xfrm>
            <a:off x="292391" y="4173629"/>
            <a:ext cx="4279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Better Predictions =&gt; Better Decision </a:t>
            </a:r>
            <a:endParaRPr lang="nl-BE" sz="1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EA8A2BB-8930-9CBA-3BE4-8DE89BAF2387}"/>
              </a:ext>
            </a:extLst>
          </p:cNvPr>
          <p:cNvGrpSpPr/>
          <p:nvPr/>
        </p:nvGrpSpPr>
        <p:grpSpPr>
          <a:xfrm>
            <a:off x="292391" y="2504404"/>
            <a:ext cx="8647974" cy="1571623"/>
            <a:chOff x="314120" y="2714087"/>
            <a:chExt cx="8647974" cy="1571623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D2B0113-E625-0BA1-9AEF-6C4575F370FA}"/>
                </a:ext>
              </a:extLst>
            </p:cNvPr>
            <p:cNvSpPr/>
            <p:nvPr/>
          </p:nvSpPr>
          <p:spPr>
            <a:xfrm>
              <a:off x="314120" y="2714087"/>
              <a:ext cx="8647974" cy="1571623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4ED2EFC-5DC2-AFC1-691A-0F5D57E285B3}"/>
                </a:ext>
              </a:extLst>
            </p:cNvPr>
            <p:cNvGrpSpPr/>
            <p:nvPr/>
          </p:nvGrpSpPr>
          <p:grpSpPr>
            <a:xfrm>
              <a:off x="499194" y="2969113"/>
              <a:ext cx="8330686" cy="1146710"/>
              <a:chOff x="265580" y="2971860"/>
              <a:chExt cx="8330686" cy="1146710"/>
            </a:xfrm>
          </p:grpSpPr>
          <p:pic>
            <p:nvPicPr>
              <p:cNvPr id="7" name="Picture 6" descr="Johnny Depp, Orlando Bloom side by side Pirates of the Caribbean 8x10 Movie  Photo Capt Jack looking through telescope at Amazon's Entertainment  Collectibles Store">
                <a:extLst>
                  <a:ext uri="{FF2B5EF4-FFF2-40B4-BE49-F238E27FC236}">
                    <a16:creationId xmlns:a16="http://schemas.microsoft.com/office/drawing/2014/main" id="{B4A8B1EE-F513-14B4-3BC0-01E260D3EA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580" y="2971860"/>
                <a:ext cx="1439228" cy="11467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7" descr="Crew of the Black Pearl | Pirates of the Caribbean Wiki | Fandom">
                <a:extLst>
                  <a:ext uri="{FF2B5EF4-FFF2-40B4-BE49-F238E27FC236}">
                    <a16:creationId xmlns:a16="http://schemas.microsoft.com/office/drawing/2014/main" id="{DCF89DE9-A161-4908-FB7B-B0BC886063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8352" y="2971860"/>
                <a:ext cx="2749605" cy="11427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6" descr="Destruction of the pirate fleet | Pirates of the Caribbean Wiki | Fandom">
                <a:extLst>
                  <a:ext uri="{FF2B5EF4-FFF2-40B4-BE49-F238E27FC236}">
                    <a16:creationId xmlns:a16="http://schemas.microsoft.com/office/drawing/2014/main" id="{5F43AC28-082F-88DC-5FEA-9F08678D42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21501" y="2996658"/>
                <a:ext cx="1974765" cy="110463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Arrow: Right 10">
                <a:extLst>
                  <a:ext uri="{FF2B5EF4-FFF2-40B4-BE49-F238E27FC236}">
                    <a16:creationId xmlns:a16="http://schemas.microsoft.com/office/drawing/2014/main" id="{9C7BE47D-D184-D92E-0CF4-7794FF66A239}"/>
                  </a:ext>
                </a:extLst>
              </p:cNvPr>
              <p:cNvSpPr/>
              <p:nvPr/>
            </p:nvSpPr>
            <p:spPr>
              <a:xfrm>
                <a:off x="5768215" y="3326859"/>
                <a:ext cx="623028" cy="432727"/>
              </a:xfrm>
              <a:prstGeom prst="rightArrow">
                <a:avLst>
                  <a:gd name="adj1" fmla="val 49121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 dirty="0"/>
              </a:p>
            </p:txBody>
          </p:sp>
          <p:sp>
            <p:nvSpPr>
              <p:cNvPr id="15" name="Arrow: Right 14">
                <a:extLst>
                  <a:ext uri="{FF2B5EF4-FFF2-40B4-BE49-F238E27FC236}">
                    <a16:creationId xmlns:a16="http://schemas.microsoft.com/office/drawing/2014/main" id="{3EBDE72F-8D9D-C5BF-D295-FB708FD3FEFF}"/>
                  </a:ext>
                </a:extLst>
              </p:cNvPr>
              <p:cNvSpPr/>
              <p:nvPr/>
            </p:nvSpPr>
            <p:spPr>
              <a:xfrm>
                <a:off x="1859579" y="3326860"/>
                <a:ext cx="623028" cy="432727"/>
              </a:xfrm>
              <a:prstGeom prst="rightArrow">
                <a:avLst>
                  <a:gd name="adj1" fmla="val 49121"/>
                  <a:gd name="adj2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E4781C4-7CCF-646D-C6D9-D3BB424B20D6}"/>
              </a:ext>
            </a:extLst>
          </p:cNvPr>
          <p:cNvSpPr txBox="1"/>
          <p:nvPr/>
        </p:nvSpPr>
        <p:spPr>
          <a:xfrm>
            <a:off x="292390" y="4528630"/>
            <a:ext cx="6125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Better Predictions =&gt; (not necessarily)  Better Solution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2300744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0C29A-04AC-CBFA-F81C-5EFAF37E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Forecasting for decision making (examples)</a:t>
            </a:r>
            <a:endParaRPr lang="nl-BE" dirty="0"/>
          </a:p>
        </p:txBody>
      </p:sp>
      <p:pic>
        <p:nvPicPr>
          <p:cNvPr id="10" name="Picture 2" descr="Download ALDI Logo in SVG Vector or PNG File Format - Logo.wine">
            <a:extLst>
              <a:ext uri="{FF2B5EF4-FFF2-40B4-BE49-F238E27FC236}">
                <a16:creationId xmlns:a16="http://schemas.microsoft.com/office/drawing/2014/main" id="{8BFC18A7-9B62-20FF-4909-655F80CD8C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3" t="16758" r="28540" b="17231"/>
          <a:stretch/>
        </p:blipFill>
        <p:spPr bwMode="auto">
          <a:xfrm>
            <a:off x="1672831" y="1111705"/>
            <a:ext cx="1025894" cy="10628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Vattenfall – AFC4HYDRO">
            <a:extLst>
              <a:ext uri="{FF2B5EF4-FFF2-40B4-BE49-F238E27FC236}">
                <a16:creationId xmlns:a16="http://schemas.microsoft.com/office/drawing/2014/main" id="{0D3104D0-7F4A-CC75-9548-23DC99080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0" t="25200" r="15662" b="25478"/>
          <a:stretch/>
        </p:blipFill>
        <p:spPr bwMode="auto">
          <a:xfrm>
            <a:off x="1528262" y="2491226"/>
            <a:ext cx="1315031" cy="9553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Zalando Logo, symbol, meaning, history, PNG, brand">
            <a:extLst>
              <a:ext uri="{FF2B5EF4-FFF2-40B4-BE49-F238E27FC236}">
                <a16:creationId xmlns:a16="http://schemas.microsoft.com/office/drawing/2014/main" id="{82D3FCC0-73FC-576A-2910-94376CD27D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7" b="32386"/>
          <a:stretch/>
        </p:blipFill>
        <p:spPr bwMode="auto">
          <a:xfrm>
            <a:off x="1059478" y="4110365"/>
            <a:ext cx="2163306" cy="4313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graph showing a line of a graph&#10;&#10;AI-generated content may be incorrect.">
            <a:extLst>
              <a:ext uri="{FF2B5EF4-FFF2-40B4-BE49-F238E27FC236}">
                <a16:creationId xmlns:a16="http://schemas.microsoft.com/office/drawing/2014/main" id="{9A341B33-1605-DE29-A08A-68DAC0D080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312" y="812876"/>
            <a:ext cx="3622927" cy="1428657"/>
          </a:xfrm>
          <a:prstGeom prst="rect">
            <a:avLst/>
          </a:prstGeom>
        </p:spPr>
      </p:pic>
      <p:pic>
        <p:nvPicPr>
          <p:cNvPr id="21" name="Picture 20" descr="A graph showing a number of days&#10;&#10;AI-generated content may be incorrect.">
            <a:extLst>
              <a:ext uri="{FF2B5EF4-FFF2-40B4-BE49-F238E27FC236}">
                <a16:creationId xmlns:a16="http://schemas.microsoft.com/office/drawing/2014/main" id="{08630FBA-9E28-F806-93F1-C63A3B62F6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312" y="2220251"/>
            <a:ext cx="3622926" cy="1428657"/>
          </a:xfrm>
          <a:prstGeom prst="rect">
            <a:avLst/>
          </a:prstGeom>
        </p:spPr>
      </p:pic>
      <p:pic>
        <p:nvPicPr>
          <p:cNvPr id="23" name="Picture 22" descr="A graph showing a line graph&#10;&#10;AI-generated content may be incorrect.">
            <a:extLst>
              <a:ext uri="{FF2B5EF4-FFF2-40B4-BE49-F238E27FC236}">
                <a16:creationId xmlns:a16="http://schemas.microsoft.com/office/drawing/2014/main" id="{5711255D-BBB0-4364-8D08-28CCE8DE3C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1752" y="3668659"/>
            <a:ext cx="3740046" cy="1474841"/>
          </a:xfrm>
          <a:prstGeom prst="rect">
            <a:avLst/>
          </a:prstGeom>
        </p:spPr>
      </p:pic>
      <p:sp>
        <p:nvSpPr>
          <p:cNvPr id="27" name="Arrow: Right 26">
            <a:extLst>
              <a:ext uri="{FF2B5EF4-FFF2-40B4-BE49-F238E27FC236}">
                <a16:creationId xmlns:a16="http://schemas.microsoft.com/office/drawing/2014/main" id="{DFF76646-D928-E12E-DB07-688A2062F39D}"/>
              </a:ext>
            </a:extLst>
          </p:cNvPr>
          <p:cNvSpPr/>
          <p:nvPr/>
        </p:nvSpPr>
        <p:spPr>
          <a:xfrm>
            <a:off x="3487523" y="1380666"/>
            <a:ext cx="802084" cy="4803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A6D2FED-8883-F652-DE56-2A70EDB4B4B7}"/>
              </a:ext>
            </a:extLst>
          </p:cNvPr>
          <p:cNvSpPr/>
          <p:nvPr/>
        </p:nvSpPr>
        <p:spPr>
          <a:xfrm>
            <a:off x="3476226" y="4044139"/>
            <a:ext cx="802084" cy="4803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6B15811E-B04C-9D5C-CCC2-70245BBBF163}"/>
              </a:ext>
            </a:extLst>
          </p:cNvPr>
          <p:cNvSpPr/>
          <p:nvPr/>
        </p:nvSpPr>
        <p:spPr>
          <a:xfrm>
            <a:off x="3476226" y="2773781"/>
            <a:ext cx="802084" cy="4803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10679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F1204-AB86-2329-1978-83E861003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98BD7-DFDE-AFB2-BDE7-3D087E61C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step at the time</a:t>
            </a:r>
            <a:endParaRPr lang="nl-BE" dirty="0"/>
          </a:p>
        </p:txBody>
      </p:sp>
      <p:pic>
        <p:nvPicPr>
          <p:cNvPr id="12" name="Picture 11" descr="A screenshot of a black screen&#10;&#10;AI-generated content may be incorrect.">
            <a:extLst>
              <a:ext uri="{FF2B5EF4-FFF2-40B4-BE49-F238E27FC236}">
                <a16:creationId xmlns:a16="http://schemas.microsoft.com/office/drawing/2014/main" id="{BA7C3932-4B8E-BFDA-6C4E-ED3308D2E0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797"/>
          <a:stretch/>
        </p:blipFill>
        <p:spPr>
          <a:xfrm>
            <a:off x="5091071" y="1923428"/>
            <a:ext cx="3884514" cy="15838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752D27-2229-FDBE-9F60-03AFEC0FC5BF}"/>
              </a:ext>
            </a:extLst>
          </p:cNvPr>
          <p:cNvSpPr txBox="1"/>
          <p:nvPr/>
        </p:nvSpPr>
        <p:spPr>
          <a:xfrm>
            <a:off x="2047688" y="4461250"/>
            <a:ext cx="4345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Why we use this format</a:t>
            </a:r>
            <a:endParaRPr lang="nl-BE" dirty="0">
              <a:solidFill>
                <a:srgbClr val="FF0000"/>
              </a:solidFill>
            </a:endParaRPr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CEEA8898-610B-19F7-6285-9A68E3404D53}"/>
              </a:ext>
            </a:extLst>
          </p:cNvPr>
          <p:cNvCxnSpPr>
            <a:cxnSpLocks/>
          </p:cNvCxnSpPr>
          <p:nvPr/>
        </p:nvCxnSpPr>
        <p:spPr>
          <a:xfrm flipV="1">
            <a:off x="5426824" y="3626154"/>
            <a:ext cx="1202154" cy="1019762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8CF841B-60A2-E678-0F3E-C95FFF3C8862}"/>
              </a:ext>
            </a:extLst>
          </p:cNvPr>
          <p:cNvSpPr txBox="1"/>
          <p:nvPr/>
        </p:nvSpPr>
        <p:spPr>
          <a:xfrm>
            <a:off x="6393042" y="4102813"/>
            <a:ext cx="2750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Have fun finding patterns with this format </a:t>
            </a:r>
            <a:endParaRPr lang="nl-BE" dirty="0"/>
          </a:p>
        </p:txBody>
      </p:sp>
      <p:pic>
        <p:nvPicPr>
          <p:cNvPr id="8" name="Picture 7" descr="A graph showing the growth of passengers&#10;&#10;AI-generated content may be incorrect.">
            <a:extLst>
              <a:ext uri="{FF2B5EF4-FFF2-40B4-BE49-F238E27FC236}">
                <a16:creationId xmlns:a16="http://schemas.microsoft.com/office/drawing/2014/main" id="{079C8180-11B9-5E0C-2A8F-5AA321F73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7961"/>
            <a:ext cx="4486031" cy="17690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9E9C7B-321C-4AD3-8BAD-8CF2107ABE0A}"/>
              </a:ext>
            </a:extLst>
          </p:cNvPr>
          <p:cNvSpPr txBox="1"/>
          <p:nvPr/>
        </p:nvSpPr>
        <p:spPr>
          <a:xfrm>
            <a:off x="1207477" y="1427610"/>
            <a:ext cx="2211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a </a:t>
            </a:r>
            <a:r>
              <a:rPr lang="en-US" dirty="0">
                <a:solidFill>
                  <a:srgbClr val="FF0000"/>
                </a:solidFill>
              </a:rPr>
              <a:t>time series</a:t>
            </a:r>
            <a:endParaRPr lang="nl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24345A-F270-3307-BD38-C7A4264603CF}"/>
              </a:ext>
            </a:extLst>
          </p:cNvPr>
          <p:cNvSpPr txBox="1"/>
          <p:nvPr/>
        </p:nvSpPr>
        <p:spPr>
          <a:xfrm>
            <a:off x="70338" y="3599206"/>
            <a:ext cx="43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It represents events happening in chronological order over time buckets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7207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67328-497A-48C2-7014-080ADE372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showing the growth of passengers&#10;&#10;AI-generated content may be incorrect.">
            <a:extLst>
              <a:ext uri="{FF2B5EF4-FFF2-40B4-BE49-F238E27FC236}">
                <a16:creationId xmlns:a16="http://schemas.microsoft.com/office/drawing/2014/main" id="{0F64C480-8BB9-5A58-1F59-3240BC985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7961"/>
            <a:ext cx="4486031" cy="17690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6B47-7C25-1A3F-AFAC-B0CB7B0DCEBC}"/>
              </a:ext>
            </a:extLst>
          </p:cNvPr>
          <p:cNvSpPr txBox="1"/>
          <p:nvPr/>
        </p:nvSpPr>
        <p:spPr>
          <a:xfrm>
            <a:off x="1207477" y="1427610"/>
            <a:ext cx="2211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a </a:t>
            </a:r>
            <a:r>
              <a:rPr lang="en-US" dirty="0">
                <a:solidFill>
                  <a:srgbClr val="FF0000"/>
                </a:solidFill>
              </a:rPr>
              <a:t>time series</a:t>
            </a:r>
            <a:endParaRPr lang="nl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5B76BF-6441-46AF-DC82-2F1BB79A6A39}"/>
              </a:ext>
            </a:extLst>
          </p:cNvPr>
          <p:cNvSpPr txBox="1"/>
          <p:nvPr/>
        </p:nvSpPr>
        <p:spPr>
          <a:xfrm>
            <a:off x="70338" y="3599206"/>
            <a:ext cx="4345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It represents events happening in chronological order over time buckets </a:t>
            </a:r>
            <a:endParaRPr lang="nl-BE" dirty="0"/>
          </a:p>
        </p:txBody>
      </p:sp>
      <p:pic>
        <p:nvPicPr>
          <p:cNvPr id="4" name="Picture 3" descr="A graph showing the growth of passengers&#10;&#10;AI-generated content may be incorrect.">
            <a:extLst>
              <a:ext uri="{FF2B5EF4-FFF2-40B4-BE49-F238E27FC236}">
                <a16:creationId xmlns:a16="http://schemas.microsoft.com/office/drawing/2014/main" id="{1C4615EF-BA2F-5CAF-65D1-8E38F6AE3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662" y="1857961"/>
            <a:ext cx="4572000" cy="18029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AF31A8-5F37-97B1-C212-5F28C9A773EC}"/>
              </a:ext>
            </a:extLst>
          </p:cNvPr>
          <p:cNvSpPr txBox="1"/>
          <p:nvPr/>
        </p:nvSpPr>
        <p:spPr>
          <a:xfrm>
            <a:off x="5632074" y="1427610"/>
            <a:ext cx="3081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</a:t>
            </a:r>
            <a:r>
              <a:rPr lang="en-US" dirty="0">
                <a:solidFill>
                  <a:srgbClr val="FF0000"/>
                </a:solidFill>
              </a:rPr>
              <a:t>time series forecasting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E1CC70-50C1-DE24-E67B-68CEADC988B5}"/>
              </a:ext>
            </a:extLst>
          </p:cNvPr>
          <p:cNvSpPr txBox="1"/>
          <p:nvPr/>
        </p:nvSpPr>
        <p:spPr>
          <a:xfrm>
            <a:off x="4728308" y="3599205"/>
            <a:ext cx="43453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are trying to: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Understand the underlying dynamics that drive these events.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Exploit them for future predictions.</a:t>
            </a:r>
            <a:endParaRPr lang="nl-B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E58E08B-851C-1DD5-E33C-04F5B412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</p:spPr>
        <p:txBody>
          <a:bodyPr/>
          <a:lstStyle/>
          <a:p>
            <a:r>
              <a:rPr lang="en-US" dirty="0"/>
              <a:t>One step at the time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7586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CF25-CF87-42B8-ADB2-6B2D10AD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underlying dynamics</a:t>
            </a:r>
            <a:endParaRPr lang="nl-BE" dirty="0"/>
          </a:p>
        </p:txBody>
      </p:sp>
      <p:pic>
        <p:nvPicPr>
          <p:cNvPr id="5" name="Picture 4" descr="A graph of different types of sales&#10;&#10;AI-generated content may be incorrect.">
            <a:extLst>
              <a:ext uri="{FF2B5EF4-FFF2-40B4-BE49-F238E27FC236}">
                <a16:creationId xmlns:a16="http://schemas.microsoft.com/office/drawing/2014/main" id="{452C0726-4A49-062E-28F9-5286DE30A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172" y="1040087"/>
            <a:ext cx="4788057" cy="3580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F22973-5B8E-0FCD-2E06-982F8FB5B64A}"/>
              </a:ext>
            </a:extLst>
          </p:cNvPr>
          <p:cNvSpPr txBox="1"/>
          <p:nvPr/>
        </p:nvSpPr>
        <p:spPr>
          <a:xfrm>
            <a:off x="193462" y="1627629"/>
            <a:ext cx="3985846" cy="275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/>
              <a:t>What patterns can you see?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/>
              <a:t>Which of them occur repeatedly?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/>
              <a:t>What factors cause these patterns?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92459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A98EC-690D-44AF-1B1E-99A173F57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8603-C50B-6706-4AFE-5574C8198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Series Components</a:t>
            </a:r>
            <a:endParaRPr lang="nl-BE" dirty="0"/>
          </a:p>
        </p:txBody>
      </p:sp>
      <p:pic>
        <p:nvPicPr>
          <p:cNvPr id="6" name="Picture 5" descr="A graph showing a graph&#10;&#10;AI-generated content may be incorrect.">
            <a:extLst>
              <a:ext uri="{FF2B5EF4-FFF2-40B4-BE49-F238E27FC236}">
                <a16:creationId xmlns:a16="http://schemas.microsoft.com/office/drawing/2014/main" id="{D7D05C68-8452-E4A1-BB54-18BC65C05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868" y="3954585"/>
            <a:ext cx="4068640" cy="1188915"/>
          </a:xfrm>
          <a:prstGeom prst="rect">
            <a:avLst/>
          </a:prstGeom>
        </p:spPr>
      </p:pic>
      <p:pic>
        <p:nvPicPr>
          <p:cNvPr id="8" name="Picture 7" descr="A graph showing a graph&#10;&#10;AI-generated content may be incorrect.">
            <a:extLst>
              <a:ext uri="{FF2B5EF4-FFF2-40B4-BE49-F238E27FC236}">
                <a16:creationId xmlns:a16="http://schemas.microsoft.com/office/drawing/2014/main" id="{399D83F7-8847-FE24-9FA5-151C7F1FF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453" y="2743351"/>
            <a:ext cx="4068640" cy="1188915"/>
          </a:xfrm>
          <a:prstGeom prst="rect">
            <a:avLst/>
          </a:prstGeom>
        </p:spPr>
      </p:pic>
      <p:pic>
        <p:nvPicPr>
          <p:cNvPr id="10" name="Picture 9" descr="A graph showing a wave&#10;&#10;AI-generated content may be incorrect.">
            <a:extLst>
              <a:ext uri="{FF2B5EF4-FFF2-40B4-BE49-F238E27FC236}">
                <a16:creationId xmlns:a16="http://schemas.microsoft.com/office/drawing/2014/main" id="{7AFA90A1-DE68-A095-8260-C384557B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453" y="1412687"/>
            <a:ext cx="3966480" cy="11590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52C889-69C1-BC40-0F29-456EBBF80F53}"/>
              </a:ext>
            </a:extLst>
          </p:cNvPr>
          <p:cNvSpPr txBox="1"/>
          <p:nvPr/>
        </p:nvSpPr>
        <p:spPr>
          <a:xfrm>
            <a:off x="2868788" y="839022"/>
            <a:ext cx="3606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Any time series contains:</a:t>
            </a:r>
            <a:endParaRPr lang="nl-BE" sz="24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887F327-0072-325C-1D55-F94CEDE0CAC3}"/>
              </a:ext>
            </a:extLst>
          </p:cNvPr>
          <p:cNvCxnSpPr>
            <a:cxnSpLocks/>
          </p:cNvCxnSpPr>
          <p:nvPr/>
        </p:nvCxnSpPr>
        <p:spPr>
          <a:xfrm>
            <a:off x="3335311" y="2023672"/>
            <a:ext cx="5437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1496105-12D9-DC14-0E65-0274906D03AC}"/>
              </a:ext>
            </a:extLst>
          </p:cNvPr>
          <p:cNvSpPr txBox="1"/>
          <p:nvPr/>
        </p:nvSpPr>
        <p:spPr>
          <a:xfrm>
            <a:off x="1406858" y="1662482"/>
            <a:ext cx="3165142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Structure</a:t>
            </a:r>
            <a:endParaRPr lang="nl-BE" sz="3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430A14-A83B-26E8-6F85-933353CBC3AB}"/>
              </a:ext>
            </a:extLst>
          </p:cNvPr>
          <p:cNvSpPr txBox="1"/>
          <p:nvPr/>
        </p:nvSpPr>
        <p:spPr>
          <a:xfrm>
            <a:off x="1635037" y="2939026"/>
            <a:ext cx="1415461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Noise</a:t>
            </a:r>
            <a:endParaRPr lang="nl-BE" sz="32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48F4C02-A762-D43B-AEAE-5F626676CA33}"/>
              </a:ext>
            </a:extLst>
          </p:cNvPr>
          <p:cNvCxnSpPr>
            <a:cxnSpLocks/>
          </p:cNvCxnSpPr>
          <p:nvPr/>
        </p:nvCxnSpPr>
        <p:spPr>
          <a:xfrm>
            <a:off x="3335311" y="3306328"/>
            <a:ext cx="5437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Plus Sign 4">
            <a:extLst>
              <a:ext uri="{FF2B5EF4-FFF2-40B4-BE49-F238E27FC236}">
                <a16:creationId xmlns:a16="http://schemas.microsoft.com/office/drawing/2014/main" id="{9EE0CBA6-C771-24C4-BF9F-DA3D4B608922}"/>
              </a:ext>
            </a:extLst>
          </p:cNvPr>
          <p:cNvSpPr/>
          <p:nvPr/>
        </p:nvSpPr>
        <p:spPr>
          <a:xfrm>
            <a:off x="1983371" y="2357046"/>
            <a:ext cx="472190" cy="472190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Equals 8">
            <a:extLst>
              <a:ext uri="{FF2B5EF4-FFF2-40B4-BE49-F238E27FC236}">
                <a16:creationId xmlns:a16="http://schemas.microsoft.com/office/drawing/2014/main" id="{33446C35-2583-D13B-2080-DD23680DB593}"/>
              </a:ext>
            </a:extLst>
          </p:cNvPr>
          <p:cNvSpPr/>
          <p:nvPr/>
        </p:nvSpPr>
        <p:spPr>
          <a:xfrm>
            <a:off x="1895764" y="3740379"/>
            <a:ext cx="647403" cy="383773"/>
          </a:xfrm>
          <a:prstGeom prst="mathEqual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341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A27D7-EEE2-9CCB-2C23-E2A1A6A6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Series Components</a:t>
            </a:r>
            <a:endParaRPr lang="nl-BE" dirty="0"/>
          </a:p>
        </p:txBody>
      </p:sp>
      <p:pic>
        <p:nvPicPr>
          <p:cNvPr id="8" name="Picture 7" descr="A graph showing a graph&#10;&#10;AI-generated content may be incorrect.">
            <a:extLst>
              <a:ext uri="{FF2B5EF4-FFF2-40B4-BE49-F238E27FC236}">
                <a16:creationId xmlns:a16="http://schemas.microsoft.com/office/drawing/2014/main" id="{EFA1DA95-2EEE-BD48-B093-009962CF5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868" y="3551525"/>
            <a:ext cx="4068640" cy="1188915"/>
          </a:xfrm>
          <a:prstGeom prst="rect">
            <a:avLst/>
          </a:prstGeom>
        </p:spPr>
      </p:pic>
      <p:pic>
        <p:nvPicPr>
          <p:cNvPr id="10" name="Picture 9" descr="A graph showing a wave&#10;&#10;AI-generated content may be incorrect.">
            <a:extLst>
              <a:ext uri="{FF2B5EF4-FFF2-40B4-BE49-F238E27FC236}">
                <a16:creationId xmlns:a16="http://schemas.microsoft.com/office/drawing/2014/main" id="{22AAED9C-5859-1854-D3BB-DB7930FC3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011" y="1881995"/>
            <a:ext cx="3966480" cy="11590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A40E7A-211B-5334-7E35-080768C9ACAD}"/>
              </a:ext>
            </a:extLst>
          </p:cNvPr>
          <p:cNvSpPr txBox="1"/>
          <p:nvPr/>
        </p:nvSpPr>
        <p:spPr>
          <a:xfrm>
            <a:off x="2868788" y="839022"/>
            <a:ext cx="3606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Any time series contains:</a:t>
            </a:r>
            <a:endParaRPr lang="nl-BE" sz="24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6388D24-C323-0ED4-0E3E-A3CCA8D7C759}"/>
              </a:ext>
            </a:extLst>
          </p:cNvPr>
          <p:cNvCxnSpPr>
            <a:cxnSpLocks/>
          </p:cNvCxnSpPr>
          <p:nvPr/>
        </p:nvCxnSpPr>
        <p:spPr>
          <a:xfrm>
            <a:off x="3357869" y="2492980"/>
            <a:ext cx="5437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912787C-F3AA-545A-AF3D-3008FE7D4A5F}"/>
              </a:ext>
            </a:extLst>
          </p:cNvPr>
          <p:cNvSpPr txBox="1"/>
          <p:nvPr/>
        </p:nvSpPr>
        <p:spPr>
          <a:xfrm>
            <a:off x="125444" y="2031315"/>
            <a:ext cx="316514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be captured by a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 series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Explanatory variables</a:t>
            </a:r>
            <a:endParaRPr lang="nl-B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C846CC-CB79-F4D0-7C33-11AA36A3A579}"/>
              </a:ext>
            </a:extLst>
          </p:cNvPr>
          <p:cNvSpPr txBox="1"/>
          <p:nvPr/>
        </p:nvSpPr>
        <p:spPr>
          <a:xfrm>
            <a:off x="100881" y="3773848"/>
            <a:ext cx="321556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Fundamentally unpredictable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can measure its size</a:t>
            </a:r>
            <a:endParaRPr lang="nl-BE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310BE33-C5FB-0168-204C-EA73A4A5D146}"/>
              </a:ext>
            </a:extLst>
          </p:cNvPr>
          <p:cNvCxnSpPr>
            <a:cxnSpLocks/>
          </p:cNvCxnSpPr>
          <p:nvPr/>
        </p:nvCxnSpPr>
        <p:spPr>
          <a:xfrm>
            <a:off x="3383726" y="4114502"/>
            <a:ext cx="5437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314A24F-EB78-6E65-3280-1A39CB015920}"/>
              </a:ext>
            </a:extLst>
          </p:cNvPr>
          <p:cNvSpPr txBox="1"/>
          <p:nvPr/>
        </p:nvSpPr>
        <p:spPr>
          <a:xfrm>
            <a:off x="833869" y="1434830"/>
            <a:ext cx="3165142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Structure</a:t>
            </a:r>
            <a:endParaRPr lang="nl-BE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63C600-77FC-FBCB-9D9C-49FAF09FFA60}"/>
              </a:ext>
            </a:extLst>
          </p:cNvPr>
          <p:cNvSpPr txBox="1"/>
          <p:nvPr/>
        </p:nvSpPr>
        <p:spPr>
          <a:xfrm>
            <a:off x="1083845" y="3259137"/>
            <a:ext cx="1415461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Noise</a:t>
            </a:r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554188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65ADD-278E-0DC2-2653-95DF012A5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E780F-1B02-4D4A-040A-A76A46F55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Series Components: Structure</a:t>
            </a:r>
            <a:endParaRPr lang="nl-BE" dirty="0"/>
          </a:p>
        </p:txBody>
      </p:sp>
      <p:pic>
        <p:nvPicPr>
          <p:cNvPr id="4" name="Picture 3" descr="A graph showing a wave&#10;&#10;AI-generated content may be incorrect.">
            <a:extLst>
              <a:ext uri="{FF2B5EF4-FFF2-40B4-BE49-F238E27FC236}">
                <a16:creationId xmlns:a16="http://schemas.microsoft.com/office/drawing/2014/main" id="{D1496EA3-3586-5B5D-63DF-602D8CC12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0300"/>
            <a:ext cx="3966480" cy="1159063"/>
          </a:xfrm>
          <a:prstGeom prst="rect">
            <a:avLst/>
          </a:prstGeom>
        </p:spPr>
      </p:pic>
      <p:pic>
        <p:nvPicPr>
          <p:cNvPr id="6" name="Picture 5" descr="A graph showing a wave&#10;&#10;AI-generated content may be incorrect.">
            <a:extLst>
              <a:ext uri="{FF2B5EF4-FFF2-40B4-BE49-F238E27FC236}">
                <a16:creationId xmlns:a16="http://schemas.microsoft.com/office/drawing/2014/main" id="{F0918529-71C0-59D5-A76F-48C295CDB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59324"/>
            <a:ext cx="4097306" cy="1217437"/>
          </a:xfrm>
          <a:prstGeom prst="rect">
            <a:avLst/>
          </a:prstGeom>
        </p:spPr>
      </p:pic>
      <p:pic>
        <p:nvPicPr>
          <p:cNvPr id="10" name="Picture 9" descr="A graph with a line&#10;&#10;AI-generated content may be incorrect.">
            <a:extLst>
              <a:ext uri="{FF2B5EF4-FFF2-40B4-BE49-F238E27FC236}">
                <a16:creationId xmlns:a16="http://schemas.microsoft.com/office/drawing/2014/main" id="{2CCCE3F7-8C6A-D56E-75E5-38F734D98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176" y="2331525"/>
            <a:ext cx="4168585" cy="1222335"/>
          </a:xfrm>
          <a:prstGeom prst="rect">
            <a:avLst/>
          </a:prstGeom>
        </p:spPr>
      </p:pic>
      <p:pic>
        <p:nvPicPr>
          <p:cNvPr id="14" name="Picture 13" descr="A graph with a line&#10;&#10;AI-generated content may be incorrect.">
            <a:extLst>
              <a:ext uri="{FF2B5EF4-FFF2-40B4-BE49-F238E27FC236}">
                <a16:creationId xmlns:a16="http://schemas.microsoft.com/office/drawing/2014/main" id="{4D4F6019-BDEA-595B-B1B0-E36D8A97B7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601" y="832529"/>
            <a:ext cx="4151881" cy="1217437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8031DFE-8512-7B32-A2C2-2286DD59C84E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3966480" y="2013284"/>
            <a:ext cx="605520" cy="10465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6489E5F-E447-C498-D990-DCE33A5CDD8A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3966480" y="3059831"/>
            <a:ext cx="529121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ED7E1F3-EA70-EF64-C293-7396EB4D3BC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3966480" y="3059832"/>
            <a:ext cx="605520" cy="10465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Plus Sign 21">
            <a:extLst>
              <a:ext uri="{FF2B5EF4-FFF2-40B4-BE49-F238E27FC236}">
                <a16:creationId xmlns:a16="http://schemas.microsoft.com/office/drawing/2014/main" id="{BE20C307-D926-081A-7537-210A7A396AC6}"/>
              </a:ext>
            </a:extLst>
          </p:cNvPr>
          <p:cNvSpPr/>
          <p:nvPr/>
        </p:nvSpPr>
        <p:spPr>
          <a:xfrm>
            <a:off x="6485104" y="3482183"/>
            <a:ext cx="360731" cy="360731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E34FF39A-3B8B-F248-0370-6148D46CC239}"/>
              </a:ext>
            </a:extLst>
          </p:cNvPr>
          <p:cNvSpPr/>
          <p:nvPr/>
        </p:nvSpPr>
        <p:spPr>
          <a:xfrm>
            <a:off x="6440287" y="2006633"/>
            <a:ext cx="360731" cy="360731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625CA1-BECF-5568-0A54-B7F51D68458B}"/>
              </a:ext>
            </a:extLst>
          </p:cNvPr>
          <p:cNvSpPr txBox="1"/>
          <p:nvPr/>
        </p:nvSpPr>
        <p:spPr>
          <a:xfrm>
            <a:off x="1065899" y="1936366"/>
            <a:ext cx="3165142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Structure</a:t>
            </a:r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3092448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showing a wave&#10;&#10;AI-generated content may be incorrect.">
            <a:extLst>
              <a:ext uri="{FF2B5EF4-FFF2-40B4-BE49-F238E27FC236}">
                <a16:creationId xmlns:a16="http://schemas.microsoft.com/office/drawing/2014/main" id="{05AD5E29-8BEB-1E58-7139-B80233AAD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859324"/>
            <a:ext cx="4097306" cy="1217437"/>
          </a:xfrm>
          <a:prstGeom prst="rect">
            <a:avLst/>
          </a:prstGeom>
        </p:spPr>
      </p:pic>
      <p:pic>
        <p:nvPicPr>
          <p:cNvPr id="10" name="Picture 9" descr="A graph with a line&#10;&#10;AI-generated content may be incorrect.">
            <a:extLst>
              <a:ext uri="{FF2B5EF4-FFF2-40B4-BE49-F238E27FC236}">
                <a16:creationId xmlns:a16="http://schemas.microsoft.com/office/drawing/2014/main" id="{EC2B9541-5F7D-0B89-3937-7674459C6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176" y="2432879"/>
            <a:ext cx="4168585" cy="1222335"/>
          </a:xfrm>
          <a:prstGeom prst="rect">
            <a:avLst/>
          </a:prstGeom>
        </p:spPr>
      </p:pic>
      <p:pic>
        <p:nvPicPr>
          <p:cNvPr id="14" name="Picture 13" descr="A graph with a line&#10;&#10;AI-generated content may be incorrect.">
            <a:extLst>
              <a:ext uri="{FF2B5EF4-FFF2-40B4-BE49-F238E27FC236}">
                <a16:creationId xmlns:a16="http://schemas.microsoft.com/office/drawing/2014/main" id="{0990473A-C9D2-1792-2439-584FD7A5F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601" y="986973"/>
            <a:ext cx="4151881" cy="1217437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197ED8-EDDD-321E-E1FF-A16CDEE91FB5}"/>
              </a:ext>
            </a:extLst>
          </p:cNvPr>
          <p:cNvCxnSpPr>
            <a:cxnSpLocks/>
          </p:cNvCxnSpPr>
          <p:nvPr/>
        </p:nvCxnSpPr>
        <p:spPr>
          <a:xfrm>
            <a:off x="3680085" y="1586004"/>
            <a:ext cx="5437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120728C-C533-48B9-73DD-1748B085B03B}"/>
              </a:ext>
            </a:extLst>
          </p:cNvPr>
          <p:cNvCxnSpPr>
            <a:cxnSpLocks/>
          </p:cNvCxnSpPr>
          <p:nvPr/>
        </p:nvCxnSpPr>
        <p:spPr>
          <a:xfrm>
            <a:off x="3680085" y="2980462"/>
            <a:ext cx="5437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3663FCF-833F-27BB-A75A-9BE7E29803F7}"/>
              </a:ext>
            </a:extLst>
          </p:cNvPr>
          <p:cNvCxnSpPr>
            <a:cxnSpLocks/>
          </p:cNvCxnSpPr>
          <p:nvPr/>
        </p:nvCxnSpPr>
        <p:spPr>
          <a:xfrm>
            <a:off x="3680085" y="4448078"/>
            <a:ext cx="5437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0E843D9-A2D6-4A46-4AE3-C3DFBF6F9A34}"/>
              </a:ext>
            </a:extLst>
          </p:cNvPr>
          <p:cNvSpPr txBox="1"/>
          <p:nvPr/>
        </p:nvSpPr>
        <p:spPr>
          <a:xfrm>
            <a:off x="496518" y="1334413"/>
            <a:ext cx="29137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The average value for a specific time period</a:t>
            </a:r>
            <a:endParaRPr lang="nl-BE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0B900A-4545-8A48-F744-C3C3C61B6218}"/>
              </a:ext>
            </a:extLst>
          </p:cNvPr>
          <p:cNvSpPr txBox="1"/>
          <p:nvPr/>
        </p:nvSpPr>
        <p:spPr>
          <a:xfrm>
            <a:off x="496518" y="2657296"/>
            <a:ext cx="29137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The average increase or decrease over a time period</a:t>
            </a:r>
            <a:endParaRPr lang="nl-BE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BA1C48-3DFB-533D-F9BF-FBA729C17918}"/>
              </a:ext>
            </a:extLst>
          </p:cNvPr>
          <p:cNvSpPr txBox="1"/>
          <p:nvPr/>
        </p:nvSpPr>
        <p:spPr>
          <a:xfrm>
            <a:off x="496518" y="4124912"/>
            <a:ext cx="291371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 patterns that repeats itself with a fixed periodicity</a:t>
            </a:r>
            <a:endParaRPr lang="nl-B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D29EEF-D060-868F-B3BA-F96D9C99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</p:spPr>
        <p:txBody>
          <a:bodyPr/>
          <a:lstStyle/>
          <a:p>
            <a:r>
              <a:rPr lang="en-US" dirty="0"/>
              <a:t>Time Series Components: Structure</a:t>
            </a:r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FD797F-1507-27BD-CA19-22AD21963F19}"/>
              </a:ext>
            </a:extLst>
          </p:cNvPr>
          <p:cNvSpPr txBox="1"/>
          <p:nvPr/>
        </p:nvSpPr>
        <p:spPr>
          <a:xfrm>
            <a:off x="1466194" y="942400"/>
            <a:ext cx="974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Level</a:t>
            </a:r>
            <a:endParaRPr lang="nl-BE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92843A-EC1D-1A22-C510-1EBE540B54E5}"/>
              </a:ext>
            </a:extLst>
          </p:cNvPr>
          <p:cNvSpPr txBox="1"/>
          <p:nvPr/>
        </p:nvSpPr>
        <p:spPr>
          <a:xfrm>
            <a:off x="1466193" y="2275074"/>
            <a:ext cx="974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Trend</a:t>
            </a:r>
            <a:endParaRPr lang="nl-BE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D37163-7EE3-4558-4503-52BDE5529E01}"/>
              </a:ext>
            </a:extLst>
          </p:cNvPr>
          <p:cNvSpPr txBox="1"/>
          <p:nvPr/>
        </p:nvSpPr>
        <p:spPr>
          <a:xfrm>
            <a:off x="1173884" y="3663247"/>
            <a:ext cx="1944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Seasonality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773413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9FB67-D5CA-8FA1-147D-2025FF40F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short:</a:t>
            </a:r>
            <a:endParaRPr lang="nl-BE" dirty="0"/>
          </a:p>
        </p:txBody>
      </p:sp>
      <p:pic>
        <p:nvPicPr>
          <p:cNvPr id="8" name="Picture 7" descr="A graph showing a line&#10;&#10;AI-generated content may be incorrect.">
            <a:extLst>
              <a:ext uri="{FF2B5EF4-FFF2-40B4-BE49-F238E27FC236}">
                <a16:creationId xmlns:a16="http://schemas.microsoft.com/office/drawing/2014/main" id="{BEBE18F2-300D-9AE4-A9FC-8E177FA1B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1" y="2506659"/>
            <a:ext cx="3844977" cy="1127445"/>
          </a:xfrm>
          <a:prstGeom prst="rect">
            <a:avLst/>
          </a:prstGeom>
        </p:spPr>
      </p:pic>
      <p:pic>
        <p:nvPicPr>
          <p:cNvPr id="10" name="Picture 9" descr="A graph with a line&#10;&#10;AI-generated content may be incorrect.">
            <a:extLst>
              <a:ext uri="{FF2B5EF4-FFF2-40B4-BE49-F238E27FC236}">
                <a16:creationId xmlns:a16="http://schemas.microsoft.com/office/drawing/2014/main" id="{CBF1F504-3ABE-77E9-EE17-D3AE2670E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52472"/>
            <a:ext cx="3936175" cy="1154187"/>
          </a:xfrm>
          <a:prstGeom prst="rect">
            <a:avLst/>
          </a:prstGeom>
        </p:spPr>
      </p:pic>
      <p:pic>
        <p:nvPicPr>
          <p:cNvPr id="12" name="Picture 11" descr="A graph showing a line graph&#10;&#10;AI-generated content may be incorrect.">
            <a:extLst>
              <a:ext uri="{FF2B5EF4-FFF2-40B4-BE49-F238E27FC236}">
                <a16:creationId xmlns:a16="http://schemas.microsoft.com/office/drawing/2014/main" id="{4D9B4488-EE05-EB3F-F508-C69868EBD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306" y="3711131"/>
            <a:ext cx="3936176" cy="1154187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944970C-65B7-56EE-CE9E-D9FE9F4889A6}"/>
              </a:ext>
            </a:extLst>
          </p:cNvPr>
          <p:cNvCxnSpPr>
            <a:stCxn id="8" idx="3"/>
            <a:endCxn id="10" idx="2"/>
          </p:cNvCxnSpPr>
          <p:nvPr/>
        </p:nvCxnSpPr>
        <p:spPr>
          <a:xfrm flipV="1">
            <a:off x="3934918" y="2506659"/>
            <a:ext cx="2605170" cy="5637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A953842-85C8-A82B-0B68-4ABFFB203640}"/>
              </a:ext>
            </a:extLst>
          </p:cNvPr>
          <p:cNvCxnSpPr>
            <a:stCxn id="8" idx="3"/>
            <a:endCxn id="12" idx="0"/>
          </p:cNvCxnSpPr>
          <p:nvPr/>
        </p:nvCxnSpPr>
        <p:spPr>
          <a:xfrm>
            <a:off x="3934918" y="3070382"/>
            <a:ext cx="2506476" cy="6407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Plus Sign 16">
            <a:extLst>
              <a:ext uri="{FF2B5EF4-FFF2-40B4-BE49-F238E27FC236}">
                <a16:creationId xmlns:a16="http://schemas.microsoft.com/office/drawing/2014/main" id="{B22515BF-3973-228F-677C-193052683283}"/>
              </a:ext>
            </a:extLst>
          </p:cNvPr>
          <p:cNvSpPr/>
          <p:nvPr/>
        </p:nvSpPr>
        <p:spPr>
          <a:xfrm>
            <a:off x="6310376" y="2991511"/>
            <a:ext cx="360731" cy="360731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F94CA-3AC7-39BB-302F-5A7540517089}"/>
              </a:ext>
            </a:extLst>
          </p:cNvPr>
          <p:cNvSpPr txBox="1"/>
          <p:nvPr/>
        </p:nvSpPr>
        <p:spPr>
          <a:xfrm>
            <a:off x="769151" y="2046842"/>
            <a:ext cx="2686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Any time series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510065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BA18E-C6ED-C5D3-7446-0DA0FEF25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showing a line&#10;&#10;AI-generated content may be incorrect.">
            <a:extLst>
              <a:ext uri="{FF2B5EF4-FFF2-40B4-BE49-F238E27FC236}">
                <a16:creationId xmlns:a16="http://schemas.microsoft.com/office/drawing/2014/main" id="{AE17D716-1B38-25CA-745D-C09705BD5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1" y="2506659"/>
            <a:ext cx="3844977" cy="1127445"/>
          </a:xfrm>
          <a:prstGeom prst="rect">
            <a:avLst/>
          </a:prstGeom>
        </p:spPr>
      </p:pic>
      <p:pic>
        <p:nvPicPr>
          <p:cNvPr id="12" name="Picture 11" descr="A graph showing a line graph&#10;&#10;AI-generated content may be incorrect.">
            <a:extLst>
              <a:ext uri="{FF2B5EF4-FFF2-40B4-BE49-F238E27FC236}">
                <a16:creationId xmlns:a16="http://schemas.microsoft.com/office/drawing/2014/main" id="{0DD180D4-58BE-C21C-D0D5-198A494D1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305" y="3971613"/>
            <a:ext cx="3936176" cy="1154187"/>
          </a:xfrm>
          <a:prstGeom prst="rect">
            <a:avLst/>
          </a:prstGeom>
        </p:spPr>
      </p:pic>
      <p:pic>
        <p:nvPicPr>
          <p:cNvPr id="5" name="Picture 4" descr="A graph of a level&#10;&#10;AI-generated content may be incorrect.">
            <a:extLst>
              <a:ext uri="{FF2B5EF4-FFF2-40B4-BE49-F238E27FC236}">
                <a16:creationId xmlns:a16="http://schemas.microsoft.com/office/drawing/2014/main" id="{6FCF805F-D6A5-B681-22F2-370B8678F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884" y="854589"/>
            <a:ext cx="3160322" cy="926687"/>
          </a:xfrm>
          <a:prstGeom prst="rect">
            <a:avLst/>
          </a:prstGeom>
        </p:spPr>
      </p:pic>
      <p:pic>
        <p:nvPicPr>
          <p:cNvPr id="7" name="Picture 6" descr="A graph with a line&#10;&#10;AI-generated content may be incorrect.">
            <a:extLst>
              <a:ext uri="{FF2B5EF4-FFF2-40B4-BE49-F238E27FC236}">
                <a16:creationId xmlns:a16="http://schemas.microsoft.com/office/drawing/2014/main" id="{9B3C461E-1167-E65F-4E2E-B33CCAA5A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884" y="1796784"/>
            <a:ext cx="3160322" cy="926687"/>
          </a:xfrm>
          <a:prstGeom prst="rect">
            <a:avLst/>
          </a:prstGeom>
        </p:spPr>
      </p:pic>
      <p:pic>
        <p:nvPicPr>
          <p:cNvPr id="11" name="Picture 10" descr="A graph with a line&#10;&#10;AI-generated content may be incorrect.">
            <a:extLst>
              <a:ext uri="{FF2B5EF4-FFF2-40B4-BE49-F238E27FC236}">
                <a16:creationId xmlns:a16="http://schemas.microsoft.com/office/drawing/2014/main" id="{3B39018C-0B60-59E9-1920-67C5D5D6B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883" y="2828666"/>
            <a:ext cx="3160323" cy="9266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2733C0F-2884-571C-6048-E6A9209BE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</p:spPr>
        <p:txBody>
          <a:bodyPr/>
          <a:lstStyle/>
          <a:p>
            <a:r>
              <a:rPr lang="en-US" dirty="0"/>
              <a:t>In short:</a:t>
            </a:r>
            <a:endParaRPr lang="nl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8DAF5F-FF9F-6C78-9660-225E22472CBC}"/>
              </a:ext>
            </a:extLst>
          </p:cNvPr>
          <p:cNvSpPr txBox="1"/>
          <p:nvPr/>
        </p:nvSpPr>
        <p:spPr>
          <a:xfrm>
            <a:off x="769151" y="2046842"/>
            <a:ext cx="2686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Any time series</a:t>
            </a: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824635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39662-1A78-888C-12B8-4645A75F8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EB3A3-EA35-B2F1-2EF5-C9D464FFB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(of the many) additional notes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7292E-C8F1-CDC0-C78E-09CCDBA2FB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315" y="1026317"/>
            <a:ext cx="7413625" cy="343376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You might have no trend or seasonality</a:t>
            </a:r>
          </a:p>
          <a:p>
            <a:pPr marL="457200" indent="-457200">
              <a:buAutoNum type="arabicPeriod"/>
            </a:pPr>
            <a:endParaRPr lang="nl-BE" dirty="0"/>
          </a:p>
        </p:txBody>
      </p:sp>
      <p:pic>
        <p:nvPicPr>
          <p:cNvPr id="11" name="Picture 10" descr="A graph showing a line of a graph&#10;&#10;AI-generated content may be incorrect.">
            <a:extLst>
              <a:ext uri="{FF2B5EF4-FFF2-40B4-BE49-F238E27FC236}">
                <a16:creationId xmlns:a16="http://schemas.microsoft.com/office/drawing/2014/main" id="{B0F04B50-F0BE-09BA-74B2-25BEDC06C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060" y="2107055"/>
            <a:ext cx="5607179" cy="221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64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5A9BE-97A8-5D60-C593-4D44B2102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E2298-5C87-7F2C-4623-2D8E885637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315" y="1026317"/>
            <a:ext cx="7413625" cy="343376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You might have no trend or seasonality</a:t>
            </a:r>
          </a:p>
          <a:p>
            <a:pPr marL="457200" indent="-457200">
              <a:buAutoNum type="arabicPeriod"/>
            </a:pPr>
            <a:r>
              <a:rPr lang="en-US" dirty="0"/>
              <a:t>Trend comes in different flavors</a:t>
            </a:r>
          </a:p>
          <a:p>
            <a:pPr marL="457200" indent="-457200">
              <a:buAutoNum type="arabicPeriod"/>
            </a:pPr>
            <a:endParaRPr lang="nl-BE" dirty="0"/>
          </a:p>
        </p:txBody>
      </p:sp>
      <p:pic>
        <p:nvPicPr>
          <p:cNvPr id="6" name="Picture 5" descr="A graph showing a red line&#10;&#10;AI-generated content may be incorrect.">
            <a:extLst>
              <a:ext uri="{FF2B5EF4-FFF2-40B4-BE49-F238E27FC236}">
                <a16:creationId xmlns:a16="http://schemas.microsoft.com/office/drawing/2014/main" id="{E947ADC7-D4BB-4AB2-C4EF-ABA98A1C7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875" y="683421"/>
            <a:ext cx="3933814" cy="1551251"/>
          </a:xfrm>
          <a:prstGeom prst="rect">
            <a:avLst/>
          </a:prstGeom>
        </p:spPr>
      </p:pic>
      <p:pic>
        <p:nvPicPr>
          <p:cNvPr id="10" name="Picture 9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F2E0D3BC-43A3-5F48-7885-03005DB0F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873" y="2193613"/>
            <a:ext cx="3933816" cy="1551252"/>
          </a:xfrm>
          <a:prstGeom prst="rect">
            <a:avLst/>
          </a:prstGeom>
        </p:spPr>
      </p:pic>
      <p:pic>
        <p:nvPicPr>
          <p:cNvPr id="5" name="Picture 4" descr="A graph with a line going up&#10;&#10;AI-generated content may be incorrect.">
            <a:extLst>
              <a:ext uri="{FF2B5EF4-FFF2-40B4-BE49-F238E27FC236}">
                <a16:creationId xmlns:a16="http://schemas.microsoft.com/office/drawing/2014/main" id="{8A44D611-1B58-4D1D-B7C0-D500199BA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3874" y="3557157"/>
            <a:ext cx="3933815" cy="155125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71F33A9-62CA-A320-FCCE-37F4D4143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</p:spPr>
        <p:txBody>
          <a:bodyPr/>
          <a:lstStyle/>
          <a:p>
            <a:r>
              <a:rPr lang="en-US" dirty="0"/>
              <a:t>Some (of the many) additional notes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31935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2FE69-5CD3-ACDB-F730-58043FA28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C3865-0C7B-0728-86F5-7F7ACD936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(of the many) additional notes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5AA0E-F65E-DBBC-CE5D-7DA0500491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0315" y="1026317"/>
            <a:ext cx="7413625" cy="343376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You might have no trend or seasonality</a:t>
            </a:r>
          </a:p>
          <a:p>
            <a:pPr marL="457200" indent="-457200">
              <a:buAutoNum type="arabicPeriod"/>
            </a:pPr>
            <a:r>
              <a:rPr lang="en-US" dirty="0"/>
              <a:t>Trend comes in different flavors</a:t>
            </a:r>
          </a:p>
          <a:p>
            <a:pPr marL="457200" indent="-457200">
              <a:buAutoNum type="arabicPeriod"/>
            </a:pPr>
            <a:r>
              <a:rPr lang="en-US" dirty="0"/>
              <a:t>We also have different </a:t>
            </a:r>
            <a:r>
              <a:rPr lang="en-US" dirty="0" err="1"/>
              <a:t>seasonalities</a:t>
            </a:r>
            <a:endParaRPr lang="en-US" dirty="0"/>
          </a:p>
          <a:p>
            <a:pPr marL="457200" indent="-457200">
              <a:buAutoNum type="arabicPeriod"/>
            </a:pPr>
            <a:endParaRPr lang="nl-BE" dirty="0"/>
          </a:p>
        </p:txBody>
      </p:sp>
      <p:pic>
        <p:nvPicPr>
          <p:cNvPr id="7" name="Picture 6" descr="A graph showing the number of wine sales&#10;&#10;AI-generated content may be incorrect.">
            <a:extLst>
              <a:ext uri="{FF2B5EF4-FFF2-40B4-BE49-F238E27FC236}">
                <a16:creationId xmlns:a16="http://schemas.microsoft.com/office/drawing/2014/main" id="{AB987F32-B468-3A5E-322D-3407A44F7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734" y="818577"/>
            <a:ext cx="4283266" cy="1472508"/>
          </a:xfrm>
          <a:prstGeom prst="rect">
            <a:avLst/>
          </a:prstGeom>
        </p:spPr>
      </p:pic>
      <p:pic>
        <p:nvPicPr>
          <p:cNvPr id="9" name="Picture 8" descr="A graph showing the price of electrical equipment&#10;&#10;AI-generated content may be incorrect.">
            <a:extLst>
              <a:ext uri="{FF2B5EF4-FFF2-40B4-BE49-F238E27FC236}">
                <a16:creationId xmlns:a16="http://schemas.microsoft.com/office/drawing/2014/main" id="{7DB2C02D-CEB4-BAD8-72C2-E021AF8AE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767" y="2202819"/>
            <a:ext cx="4283267" cy="1472508"/>
          </a:xfrm>
          <a:prstGeom prst="rect">
            <a:avLst/>
          </a:prstGeom>
        </p:spPr>
      </p:pic>
      <p:pic>
        <p:nvPicPr>
          <p:cNvPr id="12" name="Picture 11" descr="A graph showing a number of electricity&#10;&#10;AI-generated content may be incorrect.">
            <a:extLst>
              <a:ext uri="{FF2B5EF4-FFF2-40B4-BE49-F238E27FC236}">
                <a16:creationId xmlns:a16="http://schemas.microsoft.com/office/drawing/2014/main" id="{311AB5E6-4FBA-4134-49ED-5BF997C03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949" y="3675327"/>
            <a:ext cx="4090736" cy="140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7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4BBAF-7823-5E18-71B6-8C184DD69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B621C-E3F1-5662-EB7F-5597E5494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(of the many) additional notes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980EF-5A02-80E6-1957-98BD2CDE59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397" y="1873898"/>
            <a:ext cx="3373162" cy="20466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Multiplicative vs Additive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Multiplicative seasonality grows over time </a:t>
            </a:r>
          </a:p>
          <a:p>
            <a:r>
              <a:rPr lang="en-US" dirty="0"/>
              <a:t>Additive stays constant</a:t>
            </a:r>
            <a:endParaRPr lang="nl-BE" dirty="0"/>
          </a:p>
        </p:txBody>
      </p:sp>
      <p:pic>
        <p:nvPicPr>
          <p:cNvPr id="6" name="Picture 5" descr="A graph of different types of seasons&#10;&#10;AI-generated content may be incorrect.">
            <a:extLst>
              <a:ext uri="{FF2B5EF4-FFF2-40B4-BE49-F238E27FC236}">
                <a16:creationId xmlns:a16="http://schemas.microsoft.com/office/drawing/2014/main" id="{BDDBFE60-6667-5EA6-A760-B36B2D2A5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59" y="796056"/>
            <a:ext cx="5732441" cy="4287288"/>
          </a:xfrm>
          <a:prstGeom prst="rect">
            <a:avLst/>
          </a:prstGeom>
        </p:spPr>
      </p:pic>
      <p:sp>
        <p:nvSpPr>
          <p:cNvPr id="4" name="Plus Sign 3">
            <a:extLst>
              <a:ext uri="{FF2B5EF4-FFF2-40B4-BE49-F238E27FC236}">
                <a16:creationId xmlns:a16="http://schemas.microsoft.com/office/drawing/2014/main" id="{D8A4EDBD-E0AC-A160-2ED2-C9FCF1F2ECC0}"/>
              </a:ext>
            </a:extLst>
          </p:cNvPr>
          <p:cNvSpPr/>
          <p:nvPr/>
        </p:nvSpPr>
        <p:spPr>
          <a:xfrm>
            <a:off x="4629135" y="3271446"/>
            <a:ext cx="472190" cy="472190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AFC49103-62D3-3B56-FCCD-88E4CD5C2AED}"/>
              </a:ext>
            </a:extLst>
          </p:cNvPr>
          <p:cNvSpPr/>
          <p:nvPr/>
        </p:nvSpPr>
        <p:spPr>
          <a:xfrm rot="2666622">
            <a:off x="7492255" y="3271446"/>
            <a:ext cx="472190" cy="472190"/>
          </a:xfrm>
          <a:prstGeom prst="mathPlus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1924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29200-1EA8-4568-27A6-46D8A542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quick summary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7597E-A886-F71A-89A6-CE355993A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667" y="1064301"/>
            <a:ext cx="8604666" cy="373239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 time series is a chronologically ordered sequence of events</a:t>
            </a:r>
          </a:p>
          <a:p>
            <a:pPr>
              <a:lnSpc>
                <a:spcPct val="150000"/>
              </a:lnSpc>
            </a:pPr>
            <a:r>
              <a:rPr lang="en-US" dirty="0"/>
              <a:t>Time series forecasting predicts the future state of an object.</a:t>
            </a:r>
          </a:p>
          <a:p>
            <a:pPr>
              <a:lnSpc>
                <a:spcPct val="150000"/>
              </a:lnSpc>
            </a:pPr>
            <a:r>
              <a:rPr lang="en-US" dirty="0"/>
              <a:t>To assist in decision making. </a:t>
            </a:r>
          </a:p>
          <a:p>
            <a:pPr>
              <a:lnSpc>
                <a:spcPct val="150000"/>
              </a:lnSpc>
            </a:pPr>
            <a:r>
              <a:rPr lang="en-US" dirty="0"/>
              <a:t>We need to understand its underlying structure, model it, and exploit it</a:t>
            </a:r>
          </a:p>
          <a:p>
            <a:pPr>
              <a:lnSpc>
                <a:spcPct val="150000"/>
              </a:lnSpc>
            </a:pPr>
            <a:r>
              <a:rPr lang="en-US" dirty="0"/>
              <a:t>In general, its structure is composed of structure and noise</a:t>
            </a:r>
          </a:p>
          <a:p>
            <a:pPr>
              <a:lnSpc>
                <a:spcPct val="150000"/>
              </a:lnSpc>
            </a:pPr>
            <a:r>
              <a:rPr lang="en-US" dirty="0"/>
              <a:t>Any time series can be broken in level, trend seasonality (&amp; noise)</a:t>
            </a:r>
          </a:p>
          <a:p>
            <a:pPr>
              <a:lnSpc>
                <a:spcPct val="150000"/>
              </a:lnSpc>
            </a:pPr>
            <a:r>
              <a:rPr lang="en-US" dirty="0"/>
              <a:t>Trend and seasonality might not always be there and have various variations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68692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ECF95-3EC2-C7E2-20E6-29AD77A43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45BCE-5964-0362-9D7A-62456B5EC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Section 2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DCD33-0171-36A9-148B-844E34DEB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Forecasting: Methods and Models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197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53B5C-873D-F355-5FAE-BB183474D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596F2-546B-E97A-7459-8EAE6F73A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have a zoo of forecasting models/methods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95874-7196-1009-CF53-4864BADD3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94" y="1833794"/>
            <a:ext cx="7744812" cy="12060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4DB042-FC16-DB69-DFC6-720D425E39F5}"/>
              </a:ext>
            </a:extLst>
          </p:cNvPr>
          <p:cNvSpPr txBox="1"/>
          <p:nvPr/>
        </p:nvSpPr>
        <p:spPr>
          <a:xfrm>
            <a:off x="2134245" y="3485212"/>
            <a:ext cx="5329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How to pick a forecaster for your application?</a:t>
            </a:r>
            <a:endParaRPr lang="nl-BE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8173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F352-0529-383D-DC76-B36BEE2D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94F33-DDC5-D79C-FEE2-3FEC98C41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Tradeoff between balance and model complexity</a:t>
            </a:r>
            <a:endParaRPr lang="nl-BE" dirty="0"/>
          </a:p>
        </p:txBody>
      </p:sp>
      <p:pic>
        <p:nvPicPr>
          <p:cNvPr id="4" name="Picture 2" descr="Balance icon Royalty Free Vector Image - VectorStock">
            <a:extLst>
              <a:ext uri="{FF2B5EF4-FFF2-40B4-BE49-F238E27FC236}">
                <a16:creationId xmlns:a16="http://schemas.microsoft.com/office/drawing/2014/main" id="{E8BC7068-25CC-543B-08A7-74EBE80DD0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0" b="36758"/>
          <a:stretch/>
        </p:blipFill>
        <p:spPr bwMode="auto">
          <a:xfrm>
            <a:off x="895958" y="2059919"/>
            <a:ext cx="2238394" cy="51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E19520-A729-4579-49C2-F842BCC2E2A7}"/>
              </a:ext>
            </a:extLst>
          </p:cNvPr>
          <p:cNvSpPr txBox="1"/>
          <p:nvPr/>
        </p:nvSpPr>
        <p:spPr>
          <a:xfrm>
            <a:off x="309469" y="1617546"/>
            <a:ext cx="163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available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6C605-B2C8-AB2A-902B-A23C8EC15B74}"/>
              </a:ext>
            </a:extLst>
          </p:cNvPr>
          <p:cNvSpPr txBox="1"/>
          <p:nvPr/>
        </p:nvSpPr>
        <p:spPr>
          <a:xfrm>
            <a:off x="1829636" y="1617546"/>
            <a:ext cx="215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Model Complexity</a:t>
            </a:r>
            <a:endParaRPr lang="nl-BE" dirty="0"/>
          </a:p>
        </p:txBody>
      </p:sp>
      <p:pic>
        <p:nvPicPr>
          <p:cNvPr id="7" name="Picture 6" descr="A group of graphs with red and black dots&#10;&#10;AI-generated content may be incorrect.">
            <a:extLst>
              <a:ext uri="{FF2B5EF4-FFF2-40B4-BE49-F238E27FC236}">
                <a16:creationId xmlns:a16="http://schemas.microsoft.com/office/drawing/2014/main" id="{4ADC374E-E721-4A47-FD7F-17736CB0E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73" y="1312871"/>
            <a:ext cx="4301610" cy="34360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0EAA7C-ED28-7CC1-75F6-8BAC3B928A8E}"/>
              </a:ext>
            </a:extLst>
          </p:cNvPr>
          <p:cNvSpPr txBox="1"/>
          <p:nvPr/>
        </p:nvSpPr>
        <p:spPr>
          <a:xfrm>
            <a:off x="5575323" y="1002422"/>
            <a:ext cx="258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Model complexity</a:t>
            </a:r>
            <a:endParaRPr lang="nl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DCEACA-E235-258C-AA87-B519BE5AD65F}"/>
              </a:ext>
            </a:extLst>
          </p:cNvPr>
          <p:cNvSpPr txBox="1"/>
          <p:nvPr/>
        </p:nvSpPr>
        <p:spPr>
          <a:xfrm rot="16200000">
            <a:off x="3084149" y="2783833"/>
            <a:ext cx="258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availability</a:t>
            </a:r>
            <a:endParaRPr lang="nl-BE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8300C4-E89E-DEFD-0C0E-BBC858412607}"/>
              </a:ext>
            </a:extLst>
          </p:cNvPr>
          <p:cNvGrpSpPr/>
          <p:nvPr/>
        </p:nvGrpSpPr>
        <p:grpSpPr>
          <a:xfrm rot="16200000">
            <a:off x="2813424" y="2882448"/>
            <a:ext cx="3209375" cy="307777"/>
            <a:chOff x="1150113" y="1680199"/>
            <a:chExt cx="3209375" cy="3077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C4B663-B3F2-E758-9F28-988956AD0DD3}"/>
                </a:ext>
              </a:extLst>
            </p:cNvPr>
            <p:cNvSpPr txBox="1"/>
            <p:nvPr/>
          </p:nvSpPr>
          <p:spPr>
            <a:xfrm>
              <a:off x="1150113" y="1680199"/>
              <a:ext cx="7644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high</a:t>
              </a:r>
              <a:endParaRPr lang="nl-BE" sz="1400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4ED8B28-FDAC-779F-43A3-D7FEC63429ED}"/>
                </a:ext>
              </a:extLst>
            </p:cNvPr>
            <p:cNvCxnSpPr>
              <a:cxnSpLocks/>
            </p:cNvCxnSpPr>
            <p:nvPr/>
          </p:nvCxnSpPr>
          <p:spPr>
            <a:xfrm>
              <a:off x="3934635" y="1947787"/>
              <a:ext cx="42485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B60EFF5-9451-0503-FF4F-4F9528E6BEE6}"/>
              </a:ext>
            </a:extLst>
          </p:cNvPr>
          <p:cNvSpPr txBox="1"/>
          <p:nvPr/>
        </p:nvSpPr>
        <p:spPr>
          <a:xfrm rot="16200000">
            <a:off x="4007274" y="1355469"/>
            <a:ext cx="764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</a:t>
            </a:r>
            <a:endParaRPr lang="nl-BE" sz="12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760D6C-BB70-44A2-BA5F-4E6E6D30C6A4}"/>
              </a:ext>
            </a:extLst>
          </p:cNvPr>
          <p:cNvCxnSpPr>
            <a:cxnSpLocks/>
          </p:cNvCxnSpPr>
          <p:nvPr/>
        </p:nvCxnSpPr>
        <p:spPr>
          <a:xfrm flipV="1">
            <a:off x="4586373" y="4182256"/>
            <a:ext cx="0" cy="386478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E773036-F23B-E584-FCAF-B1FDE86E5D44}"/>
              </a:ext>
            </a:extLst>
          </p:cNvPr>
          <p:cNvGrpSpPr/>
          <p:nvPr/>
        </p:nvGrpSpPr>
        <p:grpSpPr>
          <a:xfrm>
            <a:off x="4671317" y="1002422"/>
            <a:ext cx="764499" cy="307777"/>
            <a:chOff x="1659258" y="1650579"/>
            <a:chExt cx="764499" cy="30777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B071A3E-1D34-C8DE-E026-F70674F46D58}"/>
                </a:ext>
              </a:extLst>
            </p:cNvPr>
            <p:cNvSpPr txBox="1"/>
            <p:nvPr/>
          </p:nvSpPr>
          <p:spPr>
            <a:xfrm>
              <a:off x="1659258" y="1650579"/>
              <a:ext cx="7644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low</a:t>
              </a:r>
              <a:endParaRPr lang="nl-BE" sz="1200" dirty="0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1195C1E-937D-E593-31AD-16F764397078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>
              <a:off x="1731550" y="1958356"/>
              <a:ext cx="309958" cy="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699118F-571C-8E66-CA35-C3B03690EBB5}"/>
              </a:ext>
            </a:extLst>
          </p:cNvPr>
          <p:cNvSpPr txBox="1"/>
          <p:nvPr/>
        </p:nvSpPr>
        <p:spPr>
          <a:xfrm>
            <a:off x="8314608" y="1002422"/>
            <a:ext cx="764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</a:t>
            </a:r>
            <a:endParaRPr lang="nl-BE" sz="14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9C054BA-0070-A80D-7F3F-573992000A08}"/>
              </a:ext>
            </a:extLst>
          </p:cNvPr>
          <p:cNvCxnSpPr>
            <a:cxnSpLocks/>
          </p:cNvCxnSpPr>
          <p:nvPr/>
        </p:nvCxnSpPr>
        <p:spPr>
          <a:xfrm>
            <a:off x="8369441" y="1310199"/>
            <a:ext cx="4248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1FE6A3-2DB2-83F2-A917-8B6F817B8EDA}"/>
              </a:ext>
            </a:extLst>
          </p:cNvPr>
          <p:cNvSpPr txBox="1"/>
          <p:nvPr/>
        </p:nvSpPr>
        <p:spPr>
          <a:xfrm>
            <a:off x="256017" y="2663751"/>
            <a:ext cx="36688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Fitting complex models on low data availability =&gt; </a:t>
            </a:r>
            <a:r>
              <a:rPr lang="en-US" dirty="0">
                <a:solidFill>
                  <a:srgbClr val="FF0000"/>
                </a:solidFill>
              </a:rPr>
              <a:t>overfitting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Fitting simple models on high data availability =&gt; </a:t>
            </a:r>
            <a:r>
              <a:rPr lang="en-US" dirty="0">
                <a:solidFill>
                  <a:srgbClr val="FF0000"/>
                </a:solidFill>
              </a:rPr>
              <a:t>underfitting</a:t>
            </a:r>
          </a:p>
        </p:txBody>
      </p:sp>
    </p:spTree>
    <p:extLst>
      <p:ext uri="{BB962C8B-B14F-4D97-AF65-F5344CB8AC3E}">
        <p14:creationId xmlns:p14="http://schemas.microsoft.com/office/powerpoint/2010/main" val="27763546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FB85B-CCCA-6360-D7B2-1D77C385F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1755B-B3D0-6B10-28D5-AF6567DF6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Data Availability &amp; Structure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72843-202B-8B77-0873-5B14E26A56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412" y="1063132"/>
            <a:ext cx="8072516" cy="3433762"/>
          </a:xfrm>
        </p:spPr>
        <p:txBody>
          <a:bodyPr/>
          <a:lstStyle/>
          <a:p>
            <a:r>
              <a:rPr lang="en-US" dirty="0"/>
              <a:t>Remember: Time series = Structure + Noise</a:t>
            </a:r>
          </a:p>
          <a:p>
            <a:r>
              <a:rPr lang="en-US" dirty="0"/>
              <a:t>High data availability might mean high noise (and not high structure)</a:t>
            </a:r>
          </a:p>
          <a:p>
            <a:r>
              <a:rPr lang="en-US" dirty="0"/>
              <a:t>We need our models to fit on the </a:t>
            </a:r>
            <a:r>
              <a:rPr lang="en-US" dirty="0">
                <a:solidFill>
                  <a:srgbClr val="FF0000"/>
                </a:solidFill>
              </a:rPr>
              <a:t>structure</a:t>
            </a:r>
            <a:r>
              <a:rPr lang="en-US" dirty="0"/>
              <a:t> and ignore noise!</a:t>
            </a:r>
            <a:endParaRPr lang="nl-BE" dirty="0"/>
          </a:p>
        </p:txBody>
      </p:sp>
      <p:pic>
        <p:nvPicPr>
          <p:cNvPr id="5" name="Picture 4" descr="A graph showing a line graph&#10;&#10;AI-generated content may be incorrect.">
            <a:extLst>
              <a:ext uri="{FF2B5EF4-FFF2-40B4-BE49-F238E27FC236}">
                <a16:creationId xmlns:a16="http://schemas.microsoft.com/office/drawing/2014/main" id="{36ABEB2B-9FA7-5094-2705-73F70E73F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89" y="2780013"/>
            <a:ext cx="3178539" cy="23768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DD65FF-ACEF-C312-EBD1-904A702254B1}"/>
              </a:ext>
            </a:extLst>
          </p:cNvPr>
          <p:cNvSpPr txBox="1"/>
          <p:nvPr/>
        </p:nvSpPr>
        <p:spPr>
          <a:xfrm>
            <a:off x="268532" y="2397314"/>
            <a:ext cx="4459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much structure does this series have?</a:t>
            </a:r>
            <a:endParaRPr lang="nl-BE" dirty="0"/>
          </a:p>
        </p:txBody>
      </p:sp>
      <p:pic>
        <p:nvPicPr>
          <p:cNvPr id="1026" name="Picture 2" descr="Large Cloud Looks Like Famous Monster | The Weather Channel">
            <a:extLst>
              <a:ext uri="{FF2B5EF4-FFF2-40B4-BE49-F238E27FC236}">
                <a16:creationId xmlns:a16="http://schemas.microsoft.com/office/drawing/2014/main" id="{8380CCB8-C759-C3F6-A6C2-28A082872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722" y="2866841"/>
            <a:ext cx="3810001" cy="2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41A740-CB28-2628-4087-3A7CFC30E3A6}"/>
              </a:ext>
            </a:extLst>
          </p:cNvPr>
          <p:cNvSpPr txBox="1"/>
          <p:nvPr/>
        </p:nvSpPr>
        <p:spPr>
          <a:xfrm>
            <a:off x="5233653" y="2397314"/>
            <a:ext cx="4459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much as this is Godzilla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89542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BD724-B20D-38E1-E6DF-354EB3D10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C3689C-AF80-5C6E-D72E-F40EC423F308}"/>
              </a:ext>
            </a:extLst>
          </p:cNvPr>
          <p:cNvSpPr/>
          <p:nvPr/>
        </p:nvSpPr>
        <p:spPr>
          <a:xfrm>
            <a:off x="586489" y="1087345"/>
            <a:ext cx="7820932" cy="122114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5EA497-226A-F457-D5E7-76A3F2950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attempt to classify models:</a:t>
            </a:r>
            <a:endParaRPr lang="nl-BE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DED6D3A-DD4E-C069-0941-A655F1C92712}"/>
              </a:ext>
            </a:extLst>
          </p:cNvPr>
          <p:cNvCxnSpPr>
            <a:cxnSpLocks/>
          </p:cNvCxnSpPr>
          <p:nvPr/>
        </p:nvCxnSpPr>
        <p:spPr>
          <a:xfrm flipH="1">
            <a:off x="1086468" y="1470741"/>
            <a:ext cx="15260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4F1ECA2-F71F-9A1F-DCA3-5405C90D233B}"/>
              </a:ext>
            </a:extLst>
          </p:cNvPr>
          <p:cNvCxnSpPr>
            <a:cxnSpLocks/>
          </p:cNvCxnSpPr>
          <p:nvPr/>
        </p:nvCxnSpPr>
        <p:spPr>
          <a:xfrm flipH="1">
            <a:off x="6475329" y="1503428"/>
            <a:ext cx="1526008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1471FE9-68B3-B46E-D0AC-6F6B7D02359E}"/>
              </a:ext>
            </a:extLst>
          </p:cNvPr>
          <p:cNvSpPr txBox="1"/>
          <p:nvPr/>
        </p:nvSpPr>
        <p:spPr>
          <a:xfrm>
            <a:off x="1197081" y="1195651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complexity</a:t>
            </a:r>
            <a:endParaRPr lang="nl-BE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13B35D-C0D4-69C2-5268-2DA298BA1317}"/>
              </a:ext>
            </a:extLst>
          </p:cNvPr>
          <p:cNvSpPr txBox="1"/>
          <p:nvPr/>
        </p:nvSpPr>
        <p:spPr>
          <a:xfrm>
            <a:off x="6515983" y="1195650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complexity</a:t>
            </a:r>
            <a:endParaRPr lang="nl-BE" sz="1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7BF7D8-D6C6-5E34-3AD4-87A8FE8BFC47}"/>
              </a:ext>
            </a:extLst>
          </p:cNvPr>
          <p:cNvSpPr/>
          <p:nvPr/>
        </p:nvSpPr>
        <p:spPr>
          <a:xfrm>
            <a:off x="4626784" y="1560278"/>
            <a:ext cx="1526008" cy="4419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6EA41C6-53E9-A08B-2D6B-F47B9C5D49DB}"/>
              </a:ext>
            </a:extLst>
          </p:cNvPr>
          <p:cNvSpPr/>
          <p:nvPr/>
        </p:nvSpPr>
        <p:spPr>
          <a:xfrm>
            <a:off x="6420801" y="1560277"/>
            <a:ext cx="1526008" cy="4419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Deep Neural Networks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AED5AB-BEB2-484D-D8EF-CBE454967248}"/>
              </a:ext>
            </a:extLst>
          </p:cNvPr>
          <p:cNvSpPr/>
          <p:nvPr/>
        </p:nvSpPr>
        <p:spPr>
          <a:xfrm>
            <a:off x="2832767" y="1563011"/>
            <a:ext cx="1526008" cy="441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Statistical Models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39EC0A7-B7DC-7200-5D20-BBEBE4B1834A}"/>
              </a:ext>
            </a:extLst>
          </p:cNvPr>
          <p:cNvSpPr/>
          <p:nvPr/>
        </p:nvSpPr>
        <p:spPr>
          <a:xfrm>
            <a:off x="1038750" y="1560279"/>
            <a:ext cx="1526008" cy="44192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Non-Parametric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5CC7AF-9128-4708-E3ED-9811BDD6F850}"/>
              </a:ext>
            </a:extLst>
          </p:cNvPr>
          <p:cNvSpPr txBox="1"/>
          <p:nvPr/>
        </p:nvSpPr>
        <p:spPr>
          <a:xfrm>
            <a:off x="1423451" y="2207559"/>
            <a:ext cx="7932673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The playbook: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Different models capture time series structure differently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Higher complexity models might overfit on low data availability or high noise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Higher complexity models are more fun but (much) harder to master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Plus you might not need them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Lower complexity models might be boring but do the job quickly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Takeaway: Start simple and escalate steadily until you are satisfied!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4E39CE-FAD3-DCE4-4213-5B75CA5A7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36" y="2913593"/>
            <a:ext cx="945119" cy="154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823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AE09D-A2ED-ED4F-290A-CD554CAEE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18DC6-5A47-5D38-83EF-77213857A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Section 2.1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4A269-1E7A-E511-7DDA-2864EB1AC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Non-Parametric Models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8856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4399A-6D39-E91C-DA04-2D7322832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ED8562-6C84-5A6C-A635-1017E670178B}"/>
              </a:ext>
            </a:extLst>
          </p:cNvPr>
          <p:cNvSpPr/>
          <p:nvPr/>
        </p:nvSpPr>
        <p:spPr>
          <a:xfrm>
            <a:off x="586489" y="1087345"/>
            <a:ext cx="7820932" cy="122114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7CF7AE-8905-F128-AAA2-5210FECD3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 – Parametric Models</a:t>
            </a:r>
            <a:endParaRPr lang="nl-BE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1AB2AD8-478B-72A2-FA9B-80EECCC12BCE}"/>
              </a:ext>
            </a:extLst>
          </p:cNvPr>
          <p:cNvCxnSpPr>
            <a:cxnSpLocks/>
          </p:cNvCxnSpPr>
          <p:nvPr/>
        </p:nvCxnSpPr>
        <p:spPr>
          <a:xfrm flipH="1">
            <a:off x="1086468" y="1470741"/>
            <a:ext cx="15260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72CA1F0-C285-7FB2-510C-7DD4D83982D8}"/>
              </a:ext>
            </a:extLst>
          </p:cNvPr>
          <p:cNvCxnSpPr>
            <a:cxnSpLocks/>
          </p:cNvCxnSpPr>
          <p:nvPr/>
        </p:nvCxnSpPr>
        <p:spPr>
          <a:xfrm flipH="1">
            <a:off x="6475329" y="1503428"/>
            <a:ext cx="1526008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EEDC068-E712-B756-B1E2-FEC5B31A78CE}"/>
              </a:ext>
            </a:extLst>
          </p:cNvPr>
          <p:cNvSpPr txBox="1"/>
          <p:nvPr/>
        </p:nvSpPr>
        <p:spPr>
          <a:xfrm>
            <a:off x="1197081" y="1195651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complexity</a:t>
            </a:r>
            <a:endParaRPr lang="nl-BE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4226FC-76A8-0551-3DA0-652C531996BE}"/>
              </a:ext>
            </a:extLst>
          </p:cNvPr>
          <p:cNvSpPr txBox="1"/>
          <p:nvPr/>
        </p:nvSpPr>
        <p:spPr>
          <a:xfrm>
            <a:off x="6515983" y="1195650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complexity</a:t>
            </a:r>
            <a:endParaRPr lang="nl-BE" sz="1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07938C-3A9B-F82E-32FF-984BDAE5164D}"/>
              </a:ext>
            </a:extLst>
          </p:cNvPr>
          <p:cNvSpPr/>
          <p:nvPr/>
        </p:nvSpPr>
        <p:spPr>
          <a:xfrm>
            <a:off x="4626784" y="1560278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FB0E24F-391B-FE61-DD3B-DC22FB5A9036}"/>
              </a:ext>
            </a:extLst>
          </p:cNvPr>
          <p:cNvSpPr/>
          <p:nvPr/>
        </p:nvSpPr>
        <p:spPr>
          <a:xfrm>
            <a:off x="6420801" y="1560277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Deep Neural Networks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E579484-A705-88A8-8089-E14AA4E20FD2}"/>
              </a:ext>
            </a:extLst>
          </p:cNvPr>
          <p:cNvSpPr/>
          <p:nvPr/>
        </p:nvSpPr>
        <p:spPr>
          <a:xfrm>
            <a:off x="2832767" y="1563011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Statistical Models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988E0D7-8A05-C882-872C-C8BA8F82F0E9}"/>
              </a:ext>
            </a:extLst>
          </p:cNvPr>
          <p:cNvSpPr/>
          <p:nvPr/>
        </p:nvSpPr>
        <p:spPr>
          <a:xfrm>
            <a:off x="1038750" y="1560279"/>
            <a:ext cx="1526008" cy="44192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Non-Parametric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0CBBEA-78B8-C32F-E09B-2191181CA498}"/>
              </a:ext>
            </a:extLst>
          </p:cNvPr>
          <p:cNvSpPr txBox="1"/>
          <p:nvPr/>
        </p:nvSpPr>
        <p:spPr>
          <a:xfrm>
            <a:off x="1492260" y="2483568"/>
            <a:ext cx="7045377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Extremely simple methods with no training parameters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Surprisingly good in many applications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Important to use as a benchmark before going “deeper”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Especially good in high noise situations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25046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2F867-1CFA-7EAF-DE29-03CC0F76A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7D656-4B27-086E-F153-92C81C1B7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Naïve Method</a:t>
            </a:r>
            <a:endParaRPr lang="nl-BE" dirty="0"/>
          </a:p>
        </p:txBody>
      </p:sp>
      <p:pic>
        <p:nvPicPr>
          <p:cNvPr id="5" name="Picture 4" descr="A graph showing a line graph&#10;&#10;AI-generated content may be incorrect.">
            <a:extLst>
              <a:ext uri="{FF2B5EF4-FFF2-40B4-BE49-F238E27FC236}">
                <a16:creationId xmlns:a16="http://schemas.microsoft.com/office/drawing/2014/main" id="{CE206329-9663-1AAC-BBC1-D78979D9A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584" y="1687626"/>
            <a:ext cx="5034416" cy="19852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6D5CF9-B2F6-CD7F-062D-A3059CE43E6B}"/>
              </a:ext>
            </a:extLst>
          </p:cNvPr>
          <p:cNvSpPr txBox="1"/>
          <p:nvPr/>
        </p:nvSpPr>
        <p:spPr>
          <a:xfrm>
            <a:off x="0" y="1409075"/>
            <a:ext cx="4654446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simplest possible method.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Repeats the last known observation.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 straight line.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Good for time series without structure.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No need for more complex models if you cant best this.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258009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5771A-CB3E-5E46-6145-544901C00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BBFE4-D0AA-0F8A-99F3-FA4E1835A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Seasonal Naïve Method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5C90F-0E07-933E-13DB-6D4A85DC24DA}"/>
              </a:ext>
            </a:extLst>
          </p:cNvPr>
          <p:cNvSpPr txBox="1"/>
          <p:nvPr/>
        </p:nvSpPr>
        <p:spPr>
          <a:xfrm>
            <a:off x="0" y="1579119"/>
            <a:ext cx="4264702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Repeats the last known observation from the same seasonal period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Example: Predictions equals same value as last Tuesday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Very good for highly seasonal data</a:t>
            </a:r>
            <a:endParaRPr lang="nl-BE" dirty="0"/>
          </a:p>
        </p:txBody>
      </p:sp>
      <p:pic>
        <p:nvPicPr>
          <p:cNvPr id="4" name="Picture 3" descr="A graph showing the number of the same month&#10;&#10;AI-generated content may be incorrect.">
            <a:extLst>
              <a:ext uri="{FF2B5EF4-FFF2-40B4-BE49-F238E27FC236}">
                <a16:creationId xmlns:a16="http://schemas.microsoft.com/office/drawing/2014/main" id="{97BF1937-48AF-3078-A7DC-BE18BE544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582" y="1720722"/>
            <a:ext cx="5034418" cy="198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757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440D-3798-7848-D0CE-66A12786B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7877C-628A-64F8-8C45-A9A210763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(Seasonal) Window Average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5869E2-3F50-5953-05DB-9530EFF9B796}"/>
              </a:ext>
            </a:extLst>
          </p:cNvPr>
          <p:cNvSpPr txBox="1"/>
          <p:nvPr/>
        </p:nvSpPr>
        <p:spPr>
          <a:xfrm>
            <a:off x="104931" y="2002173"/>
            <a:ext cx="4264702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Average of the last k observations (or seasonal observations)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Very good in estimating simple structures (level &amp; simple </a:t>
            </a:r>
            <a:r>
              <a:rPr lang="en-US" dirty="0" err="1"/>
              <a:t>seasonalities</a:t>
            </a:r>
            <a:r>
              <a:rPr lang="en-US" dirty="0"/>
              <a:t>)</a:t>
            </a:r>
          </a:p>
        </p:txBody>
      </p:sp>
      <p:pic>
        <p:nvPicPr>
          <p:cNvPr id="5" name="Picture 4" descr="A graph showing the average of the same month&#10;&#10;AI-generated content may be incorrect.">
            <a:extLst>
              <a:ext uri="{FF2B5EF4-FFF2-40B4-BE49-F238E27FC236}">
                <a16:creationId xmlns:a16="http://schemas.microsoft.com/office/drawing/2014/main" id="{2DF9CF3A-5DA2-F6DD-9EFA-A7C60D7AF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702" y="3141327"/>
            <a:ext cx="4879298" cy="1924091"/>
          </a:xfrm>
          <a:prstGeom prst="rect">
            <a:avLst/>
          </a:prstGeom>
        </p:spPr>
      </p:pic>
      <p:pic>
        <p:nvPicPr>
          <p:cNvPr id="8" name="Picture 7" descr="A graph showing the number of the same number of years&#10;&#10;AI-generated content may be incorrect.">
            <a:extLst>
              <a:ext uri="{FF2B5EF4-FFF2-40B4-BE49-F238E27FC236}">
                <a16:creationId xmlns:a16="http://schemas.microsoft.com/office/drawing/2014/main" id="{C76C8CB9-BE62-7511-54D5-5866D20D1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702" y="926886"/>
            <a:ext cx="4879297" cy="192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49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59F0-5CED-6F02-B983-C1927D1B8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CB698-1D87-5237-E1B6-1D335F080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Section 2.2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6D10F-4E9C-40B5-1CD9-FC9F4F220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Statistical Models.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71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FA970-CC42-B7F0-2743-229C383A9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BE671E-039B-DD80-75F2-EE1E5C102022}"/>
              </a:ext>
            </a:extLst>
          </p:cNvPr>
          <p:cNvSpPr/>
          <p:nvPr/>
        </p:nvSpPr>
        <p:spPr>
          <a:xfrm>
            <a:off x="586489" y="1087345"/>
            <a:ext cx="7820932" cy="122114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9F544B-BA89-A129-0511-9BA4BFFF4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Models</a:t>
            </a:r>
            <a:endParaRPr lang="nl-BE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B4FEA0B-68A0-7794-6082-2F8A055F6F8F}"/>
              </a:ext>
            </a:extLst>
          </p:cNvPr>
          <p:cNvCxnSpPr>
            <a:cxnSpLocks/>
          </p:cNvCxnSpPr>
          <p:nvPr/>
        </p:nvCxnSpPr>
        <p:spPr>
          <a:xfrm flipH="1">
            <a:off x="1086468" y="1470741"/>
            <a:ext cx="15260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842745E-53DB-832D-A485-CD62E3D04F09}"/>
              </a:ext>
            </a:extLst>
          </p:cNvPr>
          <p:cNvCxnSpPr>
            <a:cxnSpLocks/>
          </p:cNvCxnSpPr>
          <p:nvPr/>
        </p:nvCxnSpPr>
        <p:spPr>
          <a:xfrm flipH="1">
            <a:off x="6475329" y="1503428"/>
            <a:ext cx="1526008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72C6155-7CC2-9232-735A-FB07BB46049C}"/>
              </a:ext>
            </a:extLst>
          </p:cNvPr>
          <p:cNvSpPr txBox="1"/>
          <p:nvPr/>
        </p:nvSpPr>
        <p:spPr>
          <a:xfrm>
            <a:off x="1197081" y="1195651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complexity</a:t>
            </a:r>
            <a:endParaRPr lang="nl-BE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A197C4-58FF-0D7A-D5CB-8B86B2320CB9}"/>
              </a:ext>
            </a:extLst>
          </p:cNvPr>
          <p:cNvSpPr txBox="1"/>
          <p:nvPr/>
        </p:nvSpPr>
        <p:spPr>
          <a:xfrm>
            <a:off x="6515983" y="1195650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complexity</a:t>
            </a:r>
            <a:endParaRPr lang="nl-BE" sz="1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4C80FF-9753-51A2-CEAB-6100B664211E}"/>
              </a:ext>
            </a:extLst>
          </p:cNvPr>
          <p:cNvSpPr/>
          <p:nvPr/>
        </p:nvSpPr>
        <p:spPr>
          <a:xfrm>
            <a:off x="4626784" y="1560278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991B15C-695D-EDB1-D7E9-7F4846735AA9}"/>
              </a:ext>
            </a:extLst>
          </p:cNvPr>
          <p:cNvSpPr/>
          <p:nvPr/>
        </p:nvSpPr>
        <p:spPr>
          <a:xfrm>
            <a:off x="6420801" y="1560277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Deep Neural Networks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CCD8360-B828-D9AD-6D25-07C3FB928575}"/>
              </a:ext>
            </a:extLst>
          </p:cNvPr>
          <p:cNvSpPr/>
          <p:nvPr/>
        </p:nvSpPr>
        <p:spPr>
          <a:xfrm>
            <a:off x="2832767" y="1563011"/>
            <a:ext cx="1526008" cy="441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Statistical Models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9931814-8798-1333-9F45-DD0CC9E3682D}"/>
              </a:ext>
            </a:extLst>
          </p:cNvPr>
          <p:cNvSpPr/>
          <p:nvPr/>
        </p:nvSpPr>
        <p:spPr>
          <a:xfrm>
            <a:off x="1038750" y="1560279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Non-Parametric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B2466B-CA9A-087A-C2DD-8085D46D8589}"/>
              </a:ext>
            </a:extLst>
          </p:cNvPr>
          <p:cNvSpPr txBox="1"/>
          <p:nvPr/>
        </p:nvSpPr>
        <p:spPr>
          <a:xfrm>
            <a:off x="660447" y="2322955"/>
            <a:ext cx="7932673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Models allows us to fit a parametric function into the structure, compress it into its parameters and then use it to produce predictions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Good for low (to medium) data availability with some structure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Various modifications per structure component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Battle tested and still widely useful across multiple industries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Variants: ETS, ARIMA, Theta, GARCH, </a:t>
            </a:r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860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C4D6D-5767-2DF1-D14F-F8B5FBBF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F3E67-4946-440E-2199-E5F54B1CE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Exponential Smoothing (ETS)</a:t>
            </a:r>
            <a:endParaRPr lang="nl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3FD2EA4-EA72-2325-8692-28EF83E26EB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0" y="827512"/>
                <a:ext cx="5209568" cy="394947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Main idea: </a:t>
                </a:r>
              </a:p>
              <a:p>
                <a:pPr marL="0" indent="0">
                  <a:buNone/>
                </a:pPr>
                <a:r>
                  <a:rPr lang="en-US" dirty="0"/>
                  <a:t>Have a predefined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(∙)</m:t>
                    </m:r>
                  </m:oMath>
                </a14:m>
                <a:r>
                  <a:rPr lang="nl-BE" dirty="0"/>
                  <a:t> </a:t>
                </a:r>
                <a:r>
                  <a:rPr lang="nl-BE" dirty="0" err="1"/>
                  <a:t>with</a:t>
                </a:r>
                <a:r>
                  <a:rPr lang="nl-BE" dirty="0"/>
                  <a:t> </a:t>
                </a:r>
                <a:r>
                  <a:rPr lang="nl-BE" dirty="0" err="1"/>
                  <a:t>some</a:t>
                </a:r>
                <a:r>
                  <a:rPr lang="nl-BE" dirty="0"/>
                  <a:t> </a:t>
                </a:r>
                <a:r>
                  <a:rPr lang="nl-BE" dirty="0" err="1"/>
                  <a:t>unknown</a:t>
                </a:r>
                <a:r>
                  <a:rPr lang="nl-BE" dirty="0"/>
                  <a:t> parameters </a:t>
                </a:r>
                <a:r>
                  <a:rPr lang="nl-BE" dirty="0" err="1"/>
                  <a:t>and</a:t>
                </a:r>
                <a:r>
                  <a:rPr lang="nl-BE" dirty="0"/>
                  <a:t> “</a:t>
                </a:r>
                <a:r>
                  <a:rPr lang="nl-BE" dirty="0" err="1"/>
                  <a:t>learn</a:t>
                </a:r>
                <a:r>
                  <a:rPr lang="nl-BE" dirty="0"/>
                  <a:t>” </a:t>
                </a:r>
                <a:r>
                  <a:rPr lang="nl-BE" dirty="0" err="1"/>
                  <a:t>them</a:t>
                </a:r>
                <a:r>
                  <a:rPr lang="nl-BE" dirty="0"/>
                  <a:t> </a:t>
                </a:r>
                <a:r>
                  <a:rPr lang="nl-BE" dirty="0" err="1"/>
                  <a:t>by</a:t>
                </a:r>
                <a:r>
                  <a:rPr lang="nl-BE" dirty="0"/>
                  <a:t> fitting on </a:t>
                </a:r>
                <a:r>
                  <a:rPr lang="nl-BE" dirty="0" err="1"/>
                  <a:t>the</a:t>
                </a:r>
                <a:r>
                  <a:rPr lang="nl-BE" dirty="0"/>
                  <a:t> </a:t>
                </a:r>
                <a:r>
                  <a:rPr lang="nl-BE" dirty="0" err="1"/>
                  <a:t>given</a:t>
                </a:r>
                <a:r>
                  <a:rPr lang="nl-BE" dirty="0"/>
                  <a:t> time series. </a:t>
                </a:r>
              </a:p>
              <a:p>
                <a:pPr marL="0" indent="0">
                  <a:buNone/>
                </a:pPr>
                <a:endParaRPr lang="nl-BE" dirty="0"/>
              </a:p>
              <a:p>
                <a:pPr marL="0" indent="0">
                  <a:buNone/>
                </a:pPr>
                <a:r>
                  <a:rPr lang="nl-BE" dirty="0" err="1"/>
                  <a:t>Unlike</a:t>
                </a:r>
                <a:r>
                  <a:rPr lang="nl-BE" dirty="0"/>
                  <a:t> </a:t>
                </a:r>
                <a:r>
                  <a:rPr lang="nl-BE" dirty="0" err="1"/>
                  <a:t>simple</a:t>
                </a:r>
                <a:r>
                  <a:rPr lang="nl-BE" dirty="0"/>
                  <a:t> </a:t>
                </a:r>
                <a:r>
                  <a:rPr lang="nl-BE" dirty="0" err="1"/>
                  <a:t>methods</a:t>
                </a:r>
                <a:r>
                  <a:rPr lang="nl-BE" dirty="0"/>
                  <a:t>, </a:t>
                </a:r>
                <a:r>
                  <a:rPr lang="nl-BE" dirty="0" err="1"/>
                  <a:t>it</a:t>
                </a:r>
                <a:r>
                  <a:rPr lang="nl-BE" dirty="0"/>
                  <a:t> </a:t>
                </a:r>
                <a:r>
                  <a:rPr lang="nl-BE" dirty="0" err="1"/>
                  <a:t>adapts</a:t>
                </a:r>
                <a:r>
                  <a:rPr lang="nl-BE" dirty="0"/>
                  <a:t> </a:t>
                </a:r>
                <a:r>
                  <a:rPr lang="nl-BE" dirty="0" err="1"/>
                  <a:t>to</a:t>
                </a:r>
                <a:r>
                  <a:rPr lang="nl-BE" dirty="0"/>
                  <a:t> changes.</a:t>
                </a:r>
              </a:p>
              <a:p>
                <a:pPr marL="0" indent="0">
                  <a:buNone/>
                </a:pPr>
                <a:endParaRPr lang="nl-BE" dirty="0"/>
              </a:p>
              <a:p>
                <a:pPr marL="0" indent="0">
                  <a:buNone/>
                </a:pPr>
                <a:r>
                  <a:rPr lang="nl-BE" sz="1800" dirty="0"/>
                  <a:t>1)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𝑙𝑒𝑣𝑒𝑙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1800" dirty="0"/>
                  <a:t> </a:t>
                </a:r>
              </a:p>
              <a:p>
                <a:pPr marL="0" indent="0">
                  <a:buNone/>
                </a:pPr>
                <a:r>
                  <a:rPr lang="nl-BE" sz="1800" dirty="0"/>
                  <a:t>2)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𝑙𝑒𝑣𝑒𝑙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𝑡𝑟𝑒𝑛𝑑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BE" sz="1800" dirty="0"/>
              </a:p>
              <a:p>
                <a:pPr marL="0" indent="0">
                  <a:buNone/>
                </a:pPr>
                <a:r>
                  <a:rPr lang="nl-BE" sz="1800" dirty="0"/>
                  <a:t>3)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𝑙𝑒𝑣𝑒𝑙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𝑡𝑟𝑒𝑛𝑑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𝑠𝑒𝑎𝑠𝑜𝑛</m:t>
                        </m:r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BE" sz="1800" dirty="0"/>
              </a:p>
              <a:p>
                <a:pPr marL="0" indent="0">
                  <a:buNone/>
                </a:pPr>
                <a:endParaRPr lang="nl-BE" dirty="0"/>
              </a:p>
              <a:p>
                <a:pPr marL="0" indent="0">
                  <a:buNone/>
                </a:pPr>
                <a:endParaRPr lang="nl-BE" dirty="0"/>
              </a:p>
              <a:p>
                <a:pPr marL="0" indent="0">
                  <a:buNone/>
                </a:pPr>
                <a:endParaRPr lang="nl-BE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3FD2EA4-EA72-2325-8692-28EF83E26E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0" y="827512"/>
                <a:ext cx="5209568" cy="3949479"/>
              </a:xfrm>
              <a:blipFill>
                <a:blip r:embed="rId3"/>
                <a:stretch>
                  <a:fillRect l="-1170" t="-926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graph showing a blue line&#10;&#10;AI-generated content may be incorrect.">
            <a:extLst>
              <a:ext uri="{FF2B5EF4-FFF2-40B4-BE49-F238E27FC236}">
                <a16:creationId xmlns:a16="http://schemas.microsoft.com/office/drawing/2014/main" id="{DDFFC075-FA0F-DE18-2B5C-D8ACBA0EA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593" y="827512"/>
            <a:ext cx="4008407" cy="1651909"/>
          </a:xfrm>
          <a:prstGeom prst="rect">
            <a:avLst/>
          </a:prstGeom>
        </p:spPr>
      </p:pic>
      <p:pic>
        <p:nvPicPr>
          <p:cNvPr id="4" name="Picture 3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A82E7841-FFF0-37D1-B75E-0DB9760993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237"/>
          <a:stretch/>
        </p:blipFill>
        <p:spPr>
          <a:xfrm>
            <a:off x="6095590" y="2986888"/>
            <a:ext cx="3048410" cy="2156612"/>
          </a:xfrm>
          <a:prstGeom prst="rect">
            <a:avLst/>
          </a:prstGeom>
        </p:spPr>
      </p:pic>
      <p:pic>
        <p:nvPicPr>
          <p:cNvPr id="6" name="Picture 5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FCB25E7E-79B8-8E07-1E52-9ADA85AB3D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9763"/>
          <a:stretch/>
        </p:blipFill>
        <p:spPr>
          <a:xfrm>
            <a:off x="3300772" y="2986888"/>
            <a:ext cx="3077426" cy="215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670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9319C-5CEF-D84E-3FEE-A5D7B8B7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Smoothing Family of Methods</a:t>
            </a:r>
            <a:endParaRPr lang="nl-BE" dirty="0"/>
          </a:p>
        </p:txBody>
      </p:sp>
      <p:pic>
        <p:nvPicPr>
          <p:cNvPr id="7" name="Picture 6" descr="A graph of different types of lines&#10;&#10;AI-generated content may be incorrect.">
            <a:extLst>
              <a:ext uri="{FF2B5EF4-FFF2-40B4-BE49-F238E27FC236}">
                <a16:creationId xmlns:a16="http://schemas.microsoft.com/office/drawing/2014/main" id="{BA7BAEF5-AE5D-ED7F-D617-73879146F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682" y="942422"/>
            <a:ext cx="6485318" cy="40586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52A69D-FB5B-B442-A52A-57A4DFD8F842}"/>
              </a:ext>
            </a:extLst>
          </p:cNvPr>
          <p:cNvSpPr txBox="1"/>
          <p:nvPr/>
        </p:nvSpPr>
        <p:spPr>
          <a:xfrm>
            <a:off x="97436" y="1557477"/>
            <a:ext cx="2465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component  combinations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77892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3ADCD-052D-C277-5A3E-44D06CB92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AC58-617E-6385-FAA5-51820A62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Smoothing Family of Methods</a:t>
            </a:r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993F6B-EAC4-5BF8-72B7-A71441B8F3EA}"/>
              </a:ext>
            </a:extLst>
          </p:cNvPr>
          <p:cNvSpPr txBox="1"/>
          <p:nvPr/>
        </p:nvSpPr>
        <p:spPr>
          <a:xfrm>
            <a:off x="97435" y="1557477"/>
            <a:ext cx="3665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component  combinations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combination has its own formula</a:t>
            </a:r>
          </a:p>
        </p:txBody>
      </p:sp>
      <p:pic>
        <p:nvPicPr>
          <p:cNvPr id="5" name="Picture 4" descr="A table of mathematical equations&#10;&#10;AI-generated content may be incorrect.">
            <a:extLst>
              <a:ext uri="{FF2B5EF4-FFF2-40B4-BE49-F238E27FC236}">
                <a16:creationId xmlns:a16="http://schemas.microsoft.com/office/drawing/2014/main" id="{F20A4510-DBFC-9A21-6525-3B73F22F6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680" y="846656"/>
            <a:ext cx="4929011" cy="43428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E4DE38-1D3A-ECBD-2A3A-06CA6DDEB0D6}"/>
              </a:ext>
            </a:extLst>
          </p:cNvPr>
          <p:cNvSpPr txBox="1"/>
          <p:nvPr/>
        </p:nvSpPr>
        <p:spPr>
          <a:xfrm>
            <a:off x="-52466" y="3342806"/>
            <a:ext cx="3750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Don’t worry, formulas are picked automatically in modern libraries</a:t>
            </a:r>
            <a:endParaRPr lang="nl-BE" dirty="0">
              <a:solidFill>
                <a:srgbClr val="FF0000"/>
              </a:solidFill>
            </a:endParaRPr>
          </a:p>
          <a:p>
            <a:pPr algn="ctr"/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0139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09126-F580-A383-7361-406A0D15A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43F90-3CCA-B50F-4565-E797E5FAF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E03FE5-567E-E5D6-37B8-0F8EBD413DCC}"/>
              </a:ext>
            </a:extLst>
          </p:cNvPr>
          <p:cNvSpPr txBox="1"/>
          <p:nvPr/>
        </p:nvSpPr>
        <p:spPr>
          <a:xfrm>
            <a:off x="397240" y="972586"/>
            <a:ext cx="7959777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Model selection is “dance” between model complexity and data availability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We are interested in modelling the structure and ignoring the noise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We have a zoo of models in 4 complexity classes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Different models capture structures differently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Non-parametric methods are very simple but work as the first baseline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Statistical models are battled tested, and have “survived” for years (for a reason)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Use more complex models if only you best these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758681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07B30-412F-00A1-B4CF-285DB86B3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CF47A-4001-84D5-E337-AB8A33C42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Practical example 1.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D9743-8F19-611A-EA84-2DA4E9D5B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Time Series, Simple Methods and Statistical Models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26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9C596-83CE-6361-3101-DE859E0F3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D9418-2AD2-DC53-AF6A-B5EADB593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Section 3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694B2-F58B-1709-DBB9-31A97A2CB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Machine Learning for Forecasting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5455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81614-0B6F-A094-0162-64282089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376DA22-A850-A403-241B-4035DB49AA61}"/>
              </a:ext>
            </a:extLst>
          </p:cNvPr>
          <p:cNvSpPr/>
          <p:nvPr/>
        </p:nvSpPr>
        <p:spPr>
          <a:xfrm>
            <a:off x="586489" y="1087345"/>
            <a:ext cx="7820932" cy="122114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255561-30C5-6C77-2420-928A5176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Models</a:t>
            </a:r>
            <a:endParaRPr lang="nl-BE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A399F7E-BD9E-C4D5-A7F1-F74F5FC08AC9}"/>
              </a:ext>
            </a:extLst>
          </p:cNvPr>
          <p:cNvCxnSpPr>
            <a:cxnSpLocks/>
          </p:cNvCxnSpPr>
          <p:nvPr/>
        </p:nvCxnSpPr>
        <p:spPr>
          <a:xfrm flipH="1">
            <a:off x="1086468" y="1470741"/>
            <a:ext cx="15260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4DE8842-37B3-AF73-D4B9-09E26F008B93}"/>
              </a:ext>
            </a:extLst>
          </p:cNvPr>
          <p:cNvCxnSpPr>
            <a:cxnSpLocks/>
          </p:cNvCxnSpPr>
          <p:nvPr/>
        </p:nvCxnSpPr>
        <p:spPr>
          <a:xfrm flipH="1">
            <a:off x="6475329" y="1503428"/>
            <a:ext cx="1526008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42D4CA0-0497-E6A8-7338-9675F7BAE937}"/>
              </a:ext>
            </a:extLst>
          </p:cNvPr>
          <p:cNvSpPr txBox="1"/>
          <p:nvPr/>
        </p:nvSpPr>
        <p:spPr>
          <a:xfrm>
            <a:off x="1197081" y="1195651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complexity</a:t>
            </a:r>
            <a:endParaRPr lang="nl-BE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BF435A-8205-D6E9-8E04-84A97E84E735}"/>
              </a:ext>
            </a:extLst>
          </p:cNvPr>
          <p:cNvSpPr txBox="1"/>
          <p:nvPr/>
        </p:nvSpPr>
        <p:spPr>
          <a:xfrm>
            <a:off x="6515983" y="1195650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complexity</a:t>
            </a:r>
            <a:endParaRPr lang="nl-BE" sz="1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5C062AE-1E5E-2F23-0064-C74701534DC7}"/>
              </a:ext>
            </a:extLst>
          </p:cNvPr>
          <p:cNvSpPr/>
          <p:nvPr/>
        </p:nvSpPr>
        <p:spPr>
          <a:xfrm>
            <a:off x="4626784" y="1560278"/>
            <a:ext cx="1526008" cy="4419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96875B-27F0-09A0-FF92-7837CE303F56}"/>
              </a:ext>
            </a:extLst>
          </p:cNvPr>
          <p:cNvSpPr/>
          <p:nvPr/>
        </p:nvSpPr>
        <p:spPr>
          <a:xfrm>
            <a:off x="6420801" y="1560277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Deep Neural Networks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F2F2C97-95D3-40EF-AA74-F297F248C818}"/>
              </a:ext>
            </a:extLst>
          </p:cNvPr>
          <p:cNvSpPr/>
          <p:nvPr/>
        </p:nvSpPr>
        <p:spPr>
          <a:xfrm>
            <a:off x="2832767" y="1563011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Statistical Models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0FB7A33-66AB-7671-CC4C-073D79FA2A83}"/>
              </a:ext>
            </a:extLst>
          </p:cNvPr>
          <p:cNvSpPr/>
          <p:nvPr/>
        </p:nvSpPr>
        <p:spPr>
          <a:xfrm>
            <a:off x="1038750" y="1560279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Non-Parametric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34D958-4921-C7D2-91DB-175BFB710808}"/>
              </a:ext>
            </a:extLst>
          </p:cNvPr>
          <p:cNvSpPr txBox="1"/>
          <p:nvPr/>
        </p:nvSpPr>
        <p:spPr>
          <a:xfrm>
            <a:off x="1627073" y="2417728"/>
            <a:ext cx="7932673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Different mindset than statistical models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More complex and flexible models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Harder to fit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Requires understanding of time series &amp; machine learning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Requires expertise in model building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Big potential</a:t>
            </a:r>
          </a:p>
        </p:txBody>
      </p:sp>
    </p:spTree>
    <p:extLst>
      <p:ext uri="{BB962C8B-B14F-4D97-AF65-F5344CB8AC3E}">
        <p14:creationId xmlns:p14="http://schemas.microsoft.com/office/powerpoint/2010/main" val="33201143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DE619-27E5-C0C4-A9B4-789FF142C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C62239-5290-E976-A756-CEA5A921C6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97" t="12899" r="15908" b="9653"/>
          <a:stretch/>
        </p:blipFill>
        <p:spPr>
          <a:xfrm>
            <a:off x="483446" y="3068290"/>
            <a:ext cx="1783831" cy="145124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15C2F8C-15B1-DED7-6F5F-8A2F33771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681" y="3068290"/>
            <a:ext cx="1388464" cy="138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6A2E5C-E4F8-275D-3DEA-CD1E7C19C02D}"/>
              </a:ext>
            </a:extLst>
          </p:cNvPr>
          <p:cNvSpPr txBox="1"/>
          <p:nvPr/>
        </p:nvSpPr>
        <p:spPr>
          <a:xfrm>
            <a:off x="2537093" y="4519532"/>
            <a:ext cx="131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DeepBlue</a:t>
            </a:r>
            <a:r>
              <a:rPr lang="en-US" sz="1400" dirty="0"/>
              <a:t> 1997</a:t>
            </a:r>
            <a:endParaRPr lang="nl-BE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8A72BC-F8A9-19E9-7D31-C4C6016330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602" t="7558" r="12116" b="6411"/>
          <a:stretch/>
        </p:blipFill>
        <p:spPr>
          <a:xfrm>
            <a:off x="5111646" y="3000847"/>
            <a:ext cx="1611443" cy="13612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EC4F2F-1C0F-8630-5EB5-B17FB5EDFB53}"/>
              </a:ext>
            </a:extLst>
          </p:cNvPr>
          <p:cNvSpPr txBox="1"/>
          <p:nvPr/>
        </p:nvSpPr>
        <p:spPr>
          <a:xfrm>
            <a:off x="460947" y="4519534"/>
            <a:ext cx="2076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Traditional Programming</a:t>
            </a:r>
            <a:endParaRPr lang="nl-BE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058630-5511-454B-1CB0-CC65EA801905}"/>
              </a:ext>
            </a:extLst>
          </p:cNvPr>
          <p:cNvSpPr txBox="1"/>
          <p:nvPr/>
        </p:nvSpPr>
        <p:spPr>
          <a:xfrm>
            <a:off x="5202536" y="4456754"/>
            <a:ext cx="2076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Machine Learning</a:t>
            </a:r>
            <a:endParaRPr lang="nl-BE" sz="1400" dirty="0"/>
          </a:p>
        </p:txBody>
      </p:sp>
      <p:pic>
        <p:nvPicPr>
          <p:cNvPr id="3076" name="Picture 4" descr="Unbelievable! AlphaZero Goes For A Piece Sacrifice On Move 12">
            <a:extLst>
              <a:ext uri="{FF2B5EF4-FFF2-40B4-BE49-F238E27FC236}">
                <a16:creationId xmlns:a16="http://schemas.microsoft.com/office/drawing/2014/main" id="{D5022E51-25F5-603A-8166-1C28EFA23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098"/>
          <a:stretch/>
        </p:blipFill>
        <p:spPr bwMode="auto">
          <a:xfrm>
            <a:off x="6870827" y="3015988"/>
            <a:ext cx="1388464" cy="139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15A6CF-C46A-E86A-CF46-0071BFB44648}"/>
              </a:ext>
            </a:extLst>
          </p:cNvPr>
          <p:cNvSpPr txBox="1"/>
          <p:nvPr/>
        </p:nvSpPr>
        <p:spPr>
          <a:xfrm>
            <a:off x="6822404" y="4456753"/>
            <a:ext cx="2076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Alpha Zero 2018</a:t>
            </a:r>
            <a:endParaRPr lang="nl-BE" sz="14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A3CF970-2302-17AA-3832-32F98A61A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</p:spPr>
        <p:txBody>
          <a:bodyPr/>
          <a:lstStyle/>
          <a:p>
            <a:r>
              <a:rPr lang="en-US" dirty="0"/>
              <a:t>To Start With. What is Machine Learning?</a:t>
            </a:r>
            <a:endParaRPr lang="nl-B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DC47AC-9CF4-2692-E12B-39D26DC0A02B}"/>
              </a:ext>
            </a:extLst>
          </p:cNvPr>
          <p:cNvSpPr txBox="1"/>
          <p:nvPr/>
        </p:nvSpPr>
        <p:spPr>
          <a:xfrm>
            <a:off x="415371" y="1334123"/>
            <a:ext cx="326036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“Field of study that gives computers the ability to learn without being explicitly programmed”</a:t>
            </a:r>
          </a:p>
          <a:p>
            <a:br>
              <a:rPr lang="en-US" sz="1600" dirty="0"/>
            </a:br>
            <a:r>
              <a:rPr lang="en-US" sz="1600" dirty="0"/>
              <a:t>Arthur Samuel (1959)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20717D-4C34-51A0-95E5-DE6B4938B12D}"/>
              </a:ext>
            </a:extLst>
          </p:cNvPr>
          <p:cNvSpPr txBox="1"/>
          <p:nvPr/>
        </p:nvSpPr>
        <p:spPr>
          <a:xfrm>
            <a:off x="4789366" y="1360674"/>
            <a:ext cx="4267827" cy="12926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“A subfield of AI that contains the application and science of algorithms that make sense of data”</a:t>
            </a:r>
            <a:endParaRPr lang="en-US" sz="1400" dirty="0"/>
          </a:p>
          <a:p>
            <a:br>
              <a:rPr lang="en-US" sz="1400" dirty="0"/>
            </a:br>
            <a:r>
              <a:rPr lang="en-US" sz="1600" dirty="0"/>
              <a:t>“Machine Learning with </a:t>
            </a:r>
            <a:r>
              <a:rPr lang="en-US" sz="1600" dirty="0" err="1"/>
              <a:t>Pytorch</a:t>
            </a:r>
            <a:r>
              <a:rPr lang="en-US" sz="1600" dirty="0"/>
              <a:t> and Scikit-Learn”</a:t>
            </a:r>
            <a:endParaRPr lang="en-US" sz="1400" dirty="0"/>
          </a:p>
        </p:txBody>
      </p:sp>
      <p:pic>
        <p:nvPicPr>
          <p:cNvPr id="17" name="Picture 16" descr="3,400+ Stick Figure Book Stock Illustrations, Royalty-Free Vector Graphics  &amp; Clip Art - iStock">
            <a:extLst>
              <a:ext uri="{FF2B5EF4-FFF2-40B4-BE49-F238E27FC236}">
                <a16:creationId xmlns:a16="http://schemas.microsoft.com/office/drawing/2014/main" id="{0493A468-0778-FDAD-EE05-EC7A10DE9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398" y="1508863"/>
            <a:ext cx="1077968" cy="82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7094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FF960-1E15-14AF-F774-8AE27FEA3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A33E0-6897-DF2E-C862-310174E7F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formalize this a bit.</a:t>
            </a:r>
            <a:endParaRPr lang="nl-BE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9556980-77F1-6DAD-EB17-3C6F32A28111}"/>
              </a:ext>
            </a:extLst>
          </p:cNvPr>
          <p:cNvGrpSpPr/>
          <p:nvPr/>
        </p:nvGrpSpPr>
        <p:grpSpPr>
          <a:xfrm>
            <a:off x="2308943" y="831264"/>
            <a:ext cx="4272197" cy="658607"/>
            <a:chOff x="2720714" y="876091"/>
            <a:chExt cx="4272197" cy="65860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63C324-D0F1-AA22-ED91-D9E38B1C7ED2}"/>
                </a:ext>
              </a:extLst>
            </p:cNvPr>
            <p:cNvSpPr txBox="1"/>
            <p:nvPr/>
          </p:nvSpPr>
          <p:spPr>
            <a:xfrm>
              <a:off x="2720714" y="1014590"/>
              <a:ext cx="10568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Input X</a:t>
              </a:r>
              <a:endParaRPr lang="nl-BE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9C505A2-D4FF-35EE-6821-0AB97253557F}"/>
                </a:ext>
              </a:extLst>
            </p:cNvPr>
            <p:cNvSpPr txBox="1"/>
            <p:nvPr/>
          </p:nvSpPr>
          <p:spPr>
            <a:xfrm>
              <a:off x="5016708" y="1014588"/>
              <a:ext cx="19762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Output target Y</a:t>
              </a:r>
              <a:endParaRPr lang="nl-BE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5475428-E7CB-33DB-8CEA-B68EF6B47F74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 flipV="1">
              <a:off x="3695076" y="1199254"/>
              <a:ext cx="1321632" cy="122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D5EA3E4-500B-54AB-313F-A1BCBB85786C}"/>
                    </a:ext>
                  </a:extLst>
                </p:cNvPr>
                <p:cNvSpPr txBox="1"/>
                <p:nvPr/>
              </p:nvSpPr>
              <p:spPr>
                <a:xfrm>
                  <a:off x="4090428" y="876091"/>
                  <a:ext cx="6133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BE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l-BE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4F950CB-1813-FC1A-165C-885B1F6152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0428" y="876091"/>
                  <a:ext cx="613373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7921" t="-2174" r="-12871" b="-32609"/>
                  </a:stretch>
                </a:blipFill>
              </p:spPr>
              <p:txBody>
                <a:bodyPr/>
                <a:lstStyle/>
                <a:p>
                  <a:r>
                    <a:rPr lang="nl-B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619D9C-2959-079F-64E9-F705D956AB5B}"/>
                </a:ext>
              </a:extLst>
            </p:cNvPr>
            <p:cNvSpPr txBox="1"/>
            <p:nvPr/>
          </p:nvSpPr>
          <p:spPr>
            <a:xfrm>
              <a:off x="3665094" y="1257699"/>
              <a:ext cx="15689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A learnable mapping</a:t>
              </a:r>
              <a:endParaRPr lang="nl-BE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6D02494-B033-331C-EA6D-6DAE9FF9D9D4}"/>
              </a:ext>
            </a:extLst>
          </p:cNvPr>
          <p:cNvSpPr/>
          <p:nvPr/>
        </p:nvSpPr>
        <p:spPr>
          <a:xfrm>
            <a:off x="1277797" y="1961095"/>
            <a:ext cx="1628798" cy="7499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Data Collection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Past Transactions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Historical Sales</a:t>
            </a:r>
            <a:endParaRPr lang="nl-BE" sz="14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52DE919-22F6-4069-AFB9-0E6D6F5584FE}"/>
              </a:ext>
            </a:extLst>
          </p:cNvPr>
          <p:cNvSpPr/>
          <p:nvPr/>
        </p:nvSpPr>
        <p:spPr>
          <a:xfrm>
            <a:off x="1001727" y="4230100"/>
            <a:ext cx="2180936" cy="7499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True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Fraud, Normal, Normal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12, 11, 14, 50, 11</a:t>
            </a:r>
            <a:endParaRPr lang="nl-BE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2F0C6A-7ADD-2ECE-5D38-D1FA1D76F17E}"/>
              </a:ext>
            </a:extLst>
          </p:cNvPr>
          <p:cNvSpPr txBox="1"/>
          <p:nvPr/>
        </p:nvSpPr>
        <p:spPr>
          <a:xfrm>
            <a:off x="1255580" y="1510904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Training  Phase</a:t>
            </a:r>
            <a:endParaRPr lang="nl-BE" b="1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5446E2-B9CA-28FF-EA2C-0C0773C1A3DE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2085683" y="2711017"/>
            <a:ext cx="6513" cy="3433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6ABC287-8ECD-B26D-60AE-2815E8507186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2085683" y="3931024"/>
            <a:ext cx="6512" cy="299076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66E5D9E-42DA-429B-3D6F-F0FB23C5A5B8}"/>
              </a:ext>
            </a:extLst>
          </p:cNvPr>
          <p:cNvSpPr/>
          <p:nvPr/>
        </p:nvSpPr>
        <p:spPr>
          <a:xfrm>
            <a:off x="4863357" y="1961095"/>
            <a:ext cx="1942909" cy="749922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New unseen data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Past Transactions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Historical Sales</a:t>
            </a:r>
            <a:endParaRPr lang="nl-BE" sz="1400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367F17A-E72F-44D2-0316-9D244C1293F0}"/>
              </a:ext>
            </a:extLst>
          </p:cNvPr>
          <p:cNvSpPr/>
          <p:nvPr/>
        </p:nvSpPr>
        <p:spPr>
          <a:xfrm>
            <a:off x="4798245" y="4230100"/>
            <a:ext cx="2099848" cy="749923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Predicted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Normal, Fraud, Normal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 dirty="0"/>
              <a:t>10, 50, 4, 55, 11</a:t>
            </a:r>
            <a:endParaRPr lang="nl-BE" sz="14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E4A56E4-7BA6-AD97-1CC8-5C99106C4175}"/>
              </a:ext>
            </a:extLst>
          </p:cNvPr>
          <p:cNvSpPr/>
          <p:nvPr/>
        </p:nvSpPr>
        <p:spPr>
          <a:xfrm>
            <a:off x="7304050" y="4315124"/>
            <a:ext cx="1839950" cy="5798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Business Decision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5327CF1-8E89-C2A4-BBD4-6B8198E9E250}"/>
                  </a:ext>
                </a:extLst>
              </p:cNvPr>
              <p:cNvSpPr/>
              <p:nvPr/>
            </p:nvSpPr>
            <p:spPr>
              <a:xfrm>
                <a:off x="4671236" y="3064051"/>
                <a:ext cx="2353865" cy="85261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BE" sz="1600" dirty="0"/>
                  <a:t>Model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BE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l-GR" sz="1600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1600" dirty="0"/>
              </a:p>
              <a:p>
                <a:pPr algn="ctr"/>
                <a:r>
                  <a:rPr lang="en-US" sz="1600" b="1" dirty="0">
                    <a:solidFill>
                      <a:srgbClr val="FF0000"/>
                    </a:solidFill>
                  </a:rPr>
                  <a:t>Parameters </a:t>
                </a:r>
                <a:r>
                  <a:rPr lang="el-GR" sz="1600" b="1" dirty="0">
                    <a:solidFill>
                      <a:srgbClr val="FF0000"/>
                    </a:solidFill>
                  </a:rPr>
                  <a:t>θ</a:t>
                </a:r>
                <a:r>
                  <a:rPr lang="en-US" sz="1600" b="1" dirty="0">
                    <a:solidFill>
                      <a:srgbClr val="FF0000"/>
                    </a:solidFill>
                  </a:rPr>
                  <a:t>*</a:t>
                </a:r>
                <a:r>
                  <a:rPr lang="el-GR" sz="16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1600" b="1" dirty="0">
                    <a:solidFill>
                      <a:srgbClr val="FF0000"/>
                    </a:solidFill>
                  </a:rPr>
                  <a:t>optimized</a:t>
                </a:r>
                <a:endParaRPr lang="el-GR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2DD928C-76EF-1DDE-9859-A63D570CB1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236" y="3064051"/>
                <a:ext cx="2353865" cy="8526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14ED092-BCCD-9B27-068C-2F7CB4ADB96D}"/>
              </a:ext>
            </a:extLst>
          </p:cNvPr>
          <p:cNvCxnSpPr>
            <a:cxnSpLocks/>
            <a:stCxn id="33" idx="2"/>
            <a:endCxn id="36" idx="0"/>
          </p:cNvCxnSpPr>
          <p:nvPr/>
        </p:nvCxnSpPr>
        <p:spPr>
          <a:xfrm>
            <a:off x="5834812" y="2711017"/>
            <a:ext cx="13357" cy="353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E0AFAF4-25B4-F61C-CACA-15B86590F1AA}"/>
              </a:ext>
            </a:extLst>
          </p:cNvPr>
          <p:cNvCxnSpPr>
            <a:cxnSpLocks/>
            <a:stCxn id="36" idx="2"/>
            <a:endCxn id="34" idx="0"/>
          </p:cNvCxnSpPr>
          <p:nvPr/>
        </p:nvCxnSpPr>
        <p:spPr>
          <a:xfrm>
            <a:off x="5848169" y="3916662"/>
            <a:ext cx="0" cy="3134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487EFBD-B80A-57C7-81ED-269FF33C6EB4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6898093" y="4605062"/>
            <a:ext cx="40595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38B3F11E-591E-D507-99F0-F883769AA061}"/>
              </a:ext>
            </a:extLst>
          </p:cNvPr>
          <p:cNvSpPr txBox="1"/>
          <p:nvPr/>
        </p:nvSpPr>
        <p:spPr>
          <a:xfrm>
            <a:off x="4987180" y="1503877"/>
            <a:ext cx="212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Predictions Phase</a:t>
            </a:r>
            <a:endParaRPr lang="nl-BE" b="1" dirty="0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831E856-8AEE-F1B2-6780-FE1C74653D0A}"/>
              </a:ext>
            </a:extLst>
          </p:cNvPr>
          <p:cNvCxnSpPr>
            <a:cxnSpLocks/>
            <a:endCxn id="36" idx="1"/>
          </p:cNvCxnSpPr>
          <p:nvPr/>
        </p:nvCxnSpPr>
        <p:spPr>
          <a:xfrm flipV="1">
            <a:off x="3406607" y="3490357"/>
            <a:ext cx="1264629" cy="23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F1C1881-2ED9-1990-AA58-C869FC9B95DD}"/>
                  </a:ext>
                </a:extLst>
              </p:cNvPr>
              <p:cNvSpPr/>
              <p:nvPr/>
            </p:nvSpPr>
            <p:spPr>
              <a:xfrm>
                <a:off x="764758" y="3054326"/>
                <a:ext cx="2641849" cy="876698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nl-BE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l-GR" sz="1600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nl-BE" sz="1600" dirty="0"/>
                  <a:t> =x1w1 + x2w2 + …</a:t>
                </a:r>
              </a:p>
              <a:p>
                <a:pPr algn="ctr"/>
                <a:r>
                  <a:rPr lang="el-GR" sz="1600" dirty="0"/>
                  <a:t>θ = {</a:t>
                </a:r>
                <a:r>
                  <a:rPr lang="en-US" sz="1600" dirty="0"/>
                  <a:t>w1, w2, …}</a:t>
                </a:r>
                <a:r>
                  <a:rPr lang="nl-BE" sz="1600" dirty="0"/>
                  <a:t> </a:t>
                </a:r>
              </a:p>
              <a:p>
                <a:pPr algn="ctr"/>
                <a:r>
                  <a:rPr lang="en-US" sz="1600" b="1" dirty="0">
                    <a:solidFill>
                      <a:srgbClr val="FF0000"/>
                    </a:solidFill>
                  </a:rPr>
                  <a:t>Optimizing p</a:t>
                </a:r>
                <a:r>
                  <a:rPr lang="nl-BE" sz="1600" b="1" dirty="0" err="1">
                    <a:solidFill>
                      <a:srgbClr val="FF0000"/>
                    </a:solidFill>
                  </a:rPr>
                  <a:t>arameters</a:t>
                </a:r>
                <a:r>
                  <a:rPr lang="nl-BE" sz="1600" b="1" dirty="0">
                    <a:solidFill>
                      <a:srgbClr val="FF0000"/>
                    </a:solidFill>
                  </a:rPr>
                  <a:t> </a:t>
                </a:r>
                <a:r>
                  <a:rPr lang="el-GR" sz="1600" b="1" dirty="0">
                    <a:solidFill>
                      <a:srgbClr val="FF0000"/>
                    </a:solidFill>
                  </a:rPr>
                  <a:t>θ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BF9E033-DE86-B5D1-DA24-32EB6D9532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58" y="3054326"/>
                <a:ext cx="2641849" cy="8766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51485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A2AC0-8B7A-7763-6403-97DD4015F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aph showing the growth of passengers&#10;&#10;AI-generated content may be incorrect.">
            <a:extLst>
              <a:ext uri="{FF2B5EF4-FFF2-40B4-BE49-F238E27FC236}">
                <a16:creationId xmlns:a16="http://schemas.microsoft.com/office/drawing/2014/main" id="{3AEACA7E-686E-C522-E71A-794DAF82D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5681"/>
            <a:ext cx="4486031" cy="1769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D3989A-21F6-6544-49EF-0B7B2B6D7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Series: Different mindsets - cultures</a:t>
            </a:r>
            <a:endParaRPr lang="nl-BE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09F0D9-5BC2-A54A-094C-22D05E9C586B}"/>
              </a:ext>
            </a:extLst>
          </p:cNvPr>
          <p:cNvGrpSpPr/>
          <p:nvPr/>
        </p:nvGrpSpPr>
        <p:grpSpPr>
          <a:xfrm>
            <a:off x="1568001" y="902215"/>
            <a:ext cx="6253909" cy="520108"/>
            <a:chOff x="1410145" y="876091"/>
            <a:chExt cx="6253909" cy="5201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1EA69EE-31AF-1AE7-0079-8463FCAD29B6}"/>
                </a:ext>
              </a:extLst>
            </p:cNvPr>
            <p:cNvSpPr txBox="1"/>
            <p:nvPr/>
          </p:nvSpPr>
          <p:spPr>
            <a:xfrm>
              <a:off x="1410145" y="1026867"/>
              <a:ext cx="24003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Past total Passengers X</a:t>
              </a:r>
              <a:endParaRPr lang="nl-BE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EA003A-E2C4-9979-3195-E34BFC43D61F}"/>
                </a:ext>
              </a:extLst>
            </p:cNvPr>
            <p:cNvSpPr txBox="1"/>
            <p:nvPr/>
          </p:nvSpPr>
          <p:spPr>
            <a:xfrm>
              <a:off x="4983771" y="1026867"/>
              <a:ext cx="2680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Future total Passengers Y</a:t>
              </a:r>
              <a:endParaRPr lang="nl-BE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ED54279-0D78-22FC-D5C3-921A98598F90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 flipV="1">
              <a:off x="3662139" y="1211533"/>
              <a:ext cx="1321632" cy="122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61E2E64-23D7-087A-8747-FD06DBEE5EAB}"/>
                    </a:ext>
                  </a:extLst>
                </p:cNvPr>
                <p:cNvSpPr txBox="1"/>
                <p:nvPr/>
              </p:nvSpPr>
              <p:spPr>
                <a:xfrm>
                  <a:off x="4090428" y="876091"/>
                  <a:ext cx="6133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BE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l-BE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5AB90D3-20F1-35DC-4E43-590FB77E7F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0428" y="876091"/>
                  <a:ext cx="613373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8911" t="-2222" r="-12871" b="-35556"/>
                  </a:stretch>
                </a:blipFill>
              </p:spPr>
              <p:txBody>
                <a:bodyPr/>
                <a:lstStyle/>
                <a:p>
                  <a:r>
                    <a:rPr lang="nl-B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B99CA7E-55F7-C61B-99CB-635460558FA4}"/>
              </a:ext>
            </a:extLst>
          </p:cNvPr>
          <p:cNvSpPr/>
          <p:nvPr/>
        </p:nvSpPr>
        <p:spPr>
          <a:xfrm>
            <a:off x="2522986" y="1978066"/>
            <a:ext cx="1227770" cy="1259840"/>
          </a:xfrm>
          <a:prstGeom prst="rect">
            <a:avLst/>
          </a:prstGeom>
          <a:solidFill>
            <a:schemeClr val="bg2">
              <a:lumMod val="75000"/>
              <a:alpha val="51000"/>
            </a:schemeClr>
          </a:solidFill>
          <a:ln w="158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E3BA2F-7C4C-81B4-6E0A-AF43FCD2E051}"/>
              </a:ext>
            </a:extLst>
          </p:cNvPr>
          <p:cNvSpPr/>
          <p:nvPr/>
        </p:nvSpPr>
        <p:spPr>
          <a:xfrm>
            <a:off x="3750755" y="1978066"/>
            <a:ext cx="549993" cy="1259840"/>
          </a:xfrm>
          <a:prstGeom prst="rect">
            <a:avLst/>
          </a:prstGeom>
          <a:solidFill>
            <a:srgbClr val="FF0000">
              <a:alpha val="32000"/>
            </a:srgbClr>
          </a:solidFill>
          <a:ln w="158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F7413F-9AFA-B19F-D4D9-4218FB34CC00}"/>
              </a:ext>
            </a:extLst>
          </p:cNvPr>
          <p:cNvSpPr txBox="1"/>
          <p:nvPr/>
        </p:nvSpPr>
        <p:spPr>
          <a:xfrm>
            <a:off x="3287441" y="2923064"/>
            <a:ext cx="42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</a:t>
            </a:r>
            <a:endParaRPr lang="nl-BE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CB4C2-1F4D-E5ED-E497-A0E0CE94084F}"/>
              </a:ext>
            </a:extLst>
          </p:cNvPr>
          <p:cNvSpPr txBox="1"/>
          <p:nvPr/>
        </p:nvSpPr>
        <p:spPr>
          <a:xfrm>
            <a:off x="3716105" y="2923064"/>
            <a:ext cx="42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Y</a:t>
            </a:r>
            <a:endParaRPr lang="nl-BE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5E7F41B-17AB-FFD3-3B4A-E59EE9DEEE24}"/>
                  </a:ext>
                </a:extLst>
              </p:cNvPr>
              <p:cNvSpPr txBox="1"/>
              <p:nvPr/>
            </p:nvSpPr>
            <p:spPr>
              <a:xfrm>
                <a:off x="110506" y="4155593"/>
                <a:ext cx="48249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Learn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B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l-GR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BE" dirty="0"/>
                  <a:t> </a:t>
                </a:r>
                <a:r>
                  <a:rPr lang="nl-BE" dirty="0" err="1"/>
                  <a:t>from</a:t>
                </a:r>
                <a:r>
                  <a:rPr lang="nl-BE" dirty="0"/>
                  <a:t> </a:t>
                </a:r>
                <a:r>
                  <a:rPr lang="nl-BE" dirty="0" err="1"/>
                  <a:t>the</a:t>
                </a:r>
                <a:r>
                  <a:rPr lang="nl-BE" dirty="0"/>
                  <a:t> data</a:t>
                </a:r>
                <a:r>
                  <a:rPr lang="en-US" dirty="0"/>
                  <a:t> given some basic function structure </a:t>
                </a:r>
                <a:endParaRPr lang="nl-BE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451206-BE82-D4E5-D971-21422DDCE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06" y="4155593"/>
                <a:ext cx="4824960" cy="646331"/>
              </a:xfrm>
              <a:prstGeom prst="rect">
                <a:avLst/>
              </a:prstGeom>
              <a:blipFill>
                <a:blip r:embed="rId4"/>
                <a:stretch>
                  <a:fillRect l="-1010" t="-5660" b="-14151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0A99B399-170D-205D-E243-3ED3713DDA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605"/>
          <a:stretch/>
        </p:blipFill>
        <p:spPr>
          <a:xfrm>
            <a:off x="5250486" y="1652011"/>
            <a:ext cx="2870616" cy="20053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44C4CF9-08A4-5A4F-655F-6CB6D30C3E93}"/>
                  </a:ext>
                </a:extLst>
              </p:cNvPr>
              <p:cNvSpPr txBox="1"/>
              <p:nvPr/>
            </p:nvSpPr>
            <p:spPr>
              <a:xfrm>
                <a:off x="5043856" y="3947628"/>
                <a:ext cx="4181162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Fit parameters of a predefined function</a:t>
                </a:r>
              </a:p>
              <a:p>
                <a:r>
                  <a:rPr lang="nl-BE" sz="1400" dirty="0"/>
                  <a:t>1)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𝑙𝑒𝑣𝑒𝑙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1400" dirty="0"/>
                  <a:t> </a:t>
                </a:r>
              </a:p>
              <a:p>
                <a:r>
                  <a:rPr lang="nl-BE" sz="1400" dirty="0"/>
                  <a:t>2)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𝑙𝑒𝑣𝑒𝑙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𝑡𝑟𝑒𝑛𝑑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BE" sz="1400" dirty="0"/>
              </a:p>
              <a:p>
                <a:r>
                  <a:rPr lang="nl-BE" sz="1400" dirty="0"/>
                  <a:t>3)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𝑙𝑒𝑣𝑒𝑙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𝑡𝑟𝑒𝑛𝑑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𝑠𝑒𝑎𝑠𝑜𝑛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BE" sz="1400" dirty="0"/>
              </a:p>
              <a:p>
                <a:endParaRPr lang="nl-BE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02532FD-79D9-D5A0-133F-689AEF409D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856" y="3947628"/>
                <a:ext cx="4181162" cy="1292662"/>
              </a:xfrm>
              <a:prstGeom prst="rect">
                <a:avLst/>
              </a:prstGeom>
              <a:blipFill>
                <a:blip r:embed="rId6"/>
                <a:stretch>
                  <a:fillRect l="-1166" t="-2830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C8ED44B-629B-2D81-F273-2BEBDC7CD299}"/>
              </a:ext>
            </a:extLst>
          </p:cNvPr>
          <p:cNvSpPr txBox="1"/>
          <p:nvPr/>
        </p:nvSpPr>
        <p:spPr>
          <a:xfrm>
            <a:off x="385885" y="3762962"/>
            <a:ext cx="3714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Algorithmic Modeling</a:t>
            </a:r>
            <a:endParaRPr lang="nl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3E0748-BA05-5FFE-0BC3-D8495EA59890}"/>
              </a:ext>
            </a:extLst>
          </p:cNvPr>
          <p:cNvSpPr txBox="1"/>
          <p:nvPr/>
        </p:nvSpPr>
        <p:spPr>
          <a:xfrm>
            <a:off x="5043856" y="3689283"/>
            <a:ext cx="3714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Modeling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624751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A47BE-6448-02F8-6E85-4BBA20AC7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aph showing the growth of passengers&#10;&#10;AI-generated content may be incorrect.">
            <a:extLst>
              <a:ext uri="{FF2B5EF4-FFF2-40B4-BE49-F238E27FC236}">
                <a16:creationId xmlns:a16="http://schemas.microsoft.com/office/drawing/2014/main" id="{1234AA21-27BD-1A08-C456-13FA55D8A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4" y="1716122"/>
            <a:ext cx="4486031" cy="1769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6ADD5B-4283-03A6-CCA2-A2FDC272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Convert to supervised learning</a:t>
            </a:r>
            <a:endParaRPr lang="nl-BE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868A97-F02F-D8D1-4F34-2C895912AB19}"/>
              </a:ext>
            </a:extLst>
          </p:cNvPr>
          <p:cNvGrpSpPr/>
          <p:nvPr/>
        </p:nvGrpSpPr>
        <p:grpSpPr>
          <a:xfrm>
            <a:off x="1568001" y="902215"/>
            <a:ext cx="6253909" cy="520108"/>
            <a:chOff x="1410145" y="876091"/>
            <a:chExt cx="6253909" cy="5201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FB27DD9-9FAB-ACC3-05AD-60877CEC13FD}"/>
                </a:ext>
              </a:extLst>
            </p:cNvPr>
            <p:cNvSpPr txBox="1"/>
            <p:nvPr/>
          </p:nvSpPr>
          <p:spPr>
            <a:xfrm>
              <a:off x="1410145" y="1026867"/>
              <a:ext cx="24003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Past total Passengers X</a:t>
              </a:r>
              <a:endParaRPr lang="nl-BE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068EC5-D6F0-CC9B-4EB9-3E63D145BCFC}"/>
                </a:ext>
              </a:extLst>
            </p:cNvPr>
            <p:cNvSpPr txBox="1"/>
            <p:nvPr/>
          </p:nvSpPr>
          <p:spPr>
            <a:xfrm>
              <a:off x="4983771" y="1026867"/>
              <a:ext cx="2680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Future total Passengers Y</a:t>
              </a:r>
              <a:endParaRPr lang="nl-BE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6C257F0-D385-DB01-DE4A-5866B766F9C8}"/>
                </a:ext>
              </a:extLst>
            </p:cNvPr>
            <p:cNvCxnSpPr>
              <a:cxnSpLocks/>
              <a:endCxn id="16" idx="1"/>
            </p:cNvCxnSpPr>
            <p:nvPr/>
          </p:nvCxnSpPr>
          <p:spPr>
            <a:xfrm flipV="1">
              <a:off x="3662139" y="1211533"/>
              <a:ext cx="1321632" cy="122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8BB176C-771F-1677-FF79-141C2C634EC2}"/>
                    </a:ext>
                  </a:extLst>
                </p:cNvPr>
                <p:cNvSpPr txBox="1"/>
                <p:nvPr/>
              </p:nvSpPr>
              <p:spPr>
                <a:xfrm>
                  <a:off x="4090428" y="876091"/>
                  <a:ext cx="6133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BE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l-BE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BB183C4C-300C-455E-B416-F04850B63D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0428" y="876091"/>
                  <a:ext cx="613373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8911" t="-2222" r="-12871" b="-35556"/>
                  </a:stretch>
                </a:blipFill>
              </p:spPr>
              <p:txBody>
                <a:bodyPr/>
                <a:lstStyle/>
                <a:p>
                  <a:r>
                    <a:rPr lang="nl-B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4C444D6-CB0C-080D-369D-214B915B88B9}"/>
              </a:ext>
            </a:extLst>
          </p:cNvPr>
          <p:cNvSpPr/>
          <p:nvPr/>
        </p:nvSpPr>
        <p:spPr>
          <a:xfrm>
            <a:off x="2599420" y="1888507"/>
            <a:ext cx="1227770" cy="1259840"/>
          </a:xfrm>
          <a:prstGeom prst="rect">
            <a:avLst/>
          </a:prstGeom>
          <a:solidFill>
            <a:schemeClr val="bg2">
              <a:lumMod val="75000"/>
              <a:alpha val="51000"/>
            </a:schemeClr>
          </a:solidFill>
          <a:ln w="158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A4DDE5-BB73-0E53-847F-A8CBCEBCDA53}"/>
              </a:ext>
            </a:extLst>
          </p:cNvPr>
          <p:cNvSpPr/>
          <p:nvPr/>
        </p:nvSpPr>
        <p:spPr>
          <a:xfrm>
            <a:off x="3827189" y="1888507"/>
            <a:ext cx="549993" cy="1259840"/>
          </a:xfrm>
          <a:prstGeom prst="rect">
            <a:avLst/>
          </a:prstGeom>
          <a:solidFill>
            <a:srgbClr val="FF0000">
              <a:alpha val="32000"/>
            </a:srgbClr>
          </a:solidFill>
          <a:ln w="158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1473C6-29FB-8210-A986-050B4F9B7C22}"/>
              </a:ext>
            </a:extLst>
          </p:cNvPr>
          <p:cNvSpPr txBox="1"/>
          <p:nvPr/>
        </p:nvSpPr>
        <p:spPr>
          <a:xfrm>
            <a:off x="3363875" y="2833505"/>
            <a:ext cx="42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</a:t>
            </a:r>
            <a:endParaRPr lang="nl-BE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919BA-72A7-D7B9-FC18-E1DDB7A07F74}"/>
              </a:ext>
            </a:extLst>
          </p:cNvPr>
          <p:cNvSpPr txBox="1"/>
          <p:nvPr/>
        </p:nvSpPr>
        <p:spPr>
          <a:xfrm>
            <a:off x="3792539" y="2833505"/>
            <a:ext cx="42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Y</a:t>
            </a:r>
            <a:endParaRPr lang="nl-BE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3CC1A-E88A-C002-14CF-247BE3C0B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056" y="1520933"/>
            <a:ext cx="2945847" cy="178826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D6E442D-AE89-E485-3F48-0DBDE6BB661E}"/>
              </a:ext>
            </a:extLst>
          </p:cNvPr>
          <p:cNvCxnSpPr>
            <a:cxnSpLocks/>
          </p:cNvCxnSpPr>
          <p:nvPr/>
        </p:nvCxnSpPr>
        <p:spPr>
          <a:xfrm>
            <a:off x="4754019" y="2520388"/>
            <a:ext cx="667020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F796498-863E-BE19-1404-BA3EA8ED7404}"/>
              </a:ext>
            </a:extLst>
          </p:cNvPr>
          <p:cNvSpPr txBox="1"/>
          <p:nvPr/>
        </p:nvSpPr>
        <p:spPr>
          <a:xfrm>
            <a:off x="256540" y="3465387"/>
            <a:ext cx="86118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compose pairs of (</a:t>
            </a:r>
            <a:r>
              <a:rPr lang="en-US" dirty="0" err="1"/>
              <a:t>X,y</a:t>
            </a:r>
            <a:r>
              <a:rPr lang="en-US" dirty="0"/>
              <a:t>) where y is the future observations and X past lagged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longer the time series, the more pairs we have -&gt; higher data availability </a:t>
            </a:r>
            <a:r>
              <a:rPr lang="nl-BE" dirty="0"/>
              <a:t>-&gt; more complex </a:t>
            </a:r>
            <a:r>
              <a:rPr lang="nl-BE" dirty="0" err="1"/>
              <a:t>models</a:t>
            </a: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Number</a:t>
            </a:r>
            <a:r>
              <a:rPr lang="nl-BE" dirty="0"/>
              <a:t> k of past </a:t>
            </a:r>
            <a:r>
              <a:rPr lang="nl-BE" dirty="0" err="1"/>
              <a:t>lags</a:t>
            </a:r>
            <a:r>
              <a:rPr lang="nl-BE" dirty="0"/>
              <a:t> </a:t>
            </a:r>
            <a:r>
              <a:rPr lang="nl-BE" dirty="0" err="1"/>
              <a:t>that</a:t>
            </a:r>
            <a:r>
              <a:rPr lang="nl-BE" dirty="0"/>
              <a:t> we </a:t>
            </a:r>
            <a:r>
              <a:rPr lang="nl-BE" dirty="0" err="1"/>
              <a:t>use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each</a:t>
            </a:r>
            <a:r>
              <a:rPr lang="nl-BE" dirty="0"/>
              <a:t> </a:t>
            </a:r>
            <a:r>
              <a:rPr lang="nl-BE" dirty="0" err="1"/>
              <a:t>prediction</a:t>
            </a:r>
            <a:r>
              <a:rPr lang="nl-BE" dirty="0"/>
              <a:t> y is a hyperparameter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Additional</a:t>
            </a:r>
            <a:r>
              <a:rPr lang="nl-BE" dirty="0"/>
              <a:t> features &amp; feature engineering is </a:t>
            </a:r>
            <a:r>
              <a:rPr lang="nl-BE" dirty="0" err="1"/>
              <a:t>necessary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ensure</a:t>
            </a:r>
            <a:r>
              <a:rPr lang="nl-BE" dirty="0"/>
              <a:t> </a:t>
            </a:r>
            <a:r>
              <a:rPr lang="nl-BE" dirty="0" err="1"/>
              <a:t>better</a:t>
            </a:r>
            <a:r>
              <a:rPr lang="nl-BE" dirty="0"/>
              <a:t> fit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2846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1227E-E561-79B3-D602-88A34E5E0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BB8D-ECA2-629B-9C97-3AD96D47D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Do model selection</a:t>
            </a: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743941-6EAB-3D9A-6EAB-E2B94398D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062" y="1378527"/>
            <a:ext cx="2945847" cy="178826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F6EC1DE-A38A-5EB3-C31D-229B46AEF9D2}"/>
              </a:ext>
            </a:extLst>
          </p:cNvPr>
          <p:cNvCxnSpPr>
            <a:cxnSpLocks/>
          </p:cNvCxnSpPr>
          <p:nvPr/>
        </p:nvCxnSpPr>
        <p:spPr>
          <a:xfrm>
            <a:off x="3259256" y="2288041"/>
            <a:ext cx="667020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58AE2E0-1E35-3394-E140-E204A0056971}"/>
              </a:ext>
            </a:extLst>
          </p:cNvPr>
          <p:cNvSpPr/>
          <p:nvPr/>
        </p:nvSpPr>
        <p:spPr>
          <a:xfrm>
            <a:off x="3998119" y="1785764"/>
            <a:ext cx="1402593" cy="973790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Model F</a:t>
            </a:r>
            <a:endParaRPr lang="nl-B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99FB80-5808-0E7D-7EC6-7F7A1528E46C}"/>
              </a:ext>
            </a:extLst>
          </p:cNvPr>
          <p:cNvSpPr txBox="1"/>
          <p:nvPr/>
        </p:nvSpPr>
        <p:spPr>
          <a:xfrm>
            <a:off x="5868649" y="989352"/>
            <a:ext cx="34027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Linear Regression</a:t>
            </a:r>
          </a:p>
          <a:p>
            <a:endParaRPr lang="en-US" dirty="0"/>
          </a:p>
          <a:p>
            <a:r>
              <a:rPr lang="en-US" dirty="0"/>
              <a:t>Gradient Boosted Decision Trees</a:t>
            </a:r>
          </a:p>
          <a:p>
            <a:r>
              <a:rPr lang="en-US" dirty="0"/>
              <a:t>(LGBM, </a:t>
            </a:r>
            <a:r>
              <a:rPr lang="en-US" dirty="0" err="1"/>
              <a:t>XGBoost</a:t>
            </a:r>
            <a:r>
              <a:rPr lang="en-US" dirty="0"/>
              <a:t>, </a:t>
            </a:r>
            <a:r>
              <a:rPr lang="en-US" dirty="0" err="1"/>
              <a:t>Catboost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Neural Networks </a:t>
            </a:r>
          </a:p>
          <a:p>
            <a:r>
              <a:rPr lang="en-US" dirty="0"/>
              <a:t>(ANN, LSTMs, CNNs)</a:t>
            </a:r>
          </a:p>
          <a:p>
            <a:endParaRPr lang="en-US" dirty="0"/>
          </a:p>
          <a:p>
            <a:r>
              <a:rPr lang="en-US" dirty="0"/>
              <a:t>Special Neural Networks</a:t>
            </a:r>
          </a:p>
          <a:p>
            <a:r>
              <a:rPr lang="en-US" dirty="0"/>
              <a:t>(</a:t>
            </a:r>
            <a:r>
              <a:rPr lang="en-US" dirty="0" err="1"/>
              <a:t>DeepAR</a:t>
            </a:r>
            <a:r>
              <a:rPr lang="en-US" dirty="0"/>
              <a:t>, TFT, NBEATs, </a:t>
            </a:r>
            <a:r>
              <a:rPr lang="en-US" dirty="0" err="1"/>
              <a:t>etc</a:t>
            </a:r>
            <a:r>
              <a:rPr lang="en-US" dirty="0"/>
              <a:t>)  </a:t>
            </a:r>
            <a:endParaRPr lang="nl-BE" dirty="0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26610C2E-64A2-A632-8A93-AA622847FBE2}"/>
              </a:ext>
            </a:extLst>
          </p:cNvPr>
          <p:cNvSpPr/>
          <p:nvPr/>
        </p:nvSpPr>
        <p:spPr>
          <a:xfrm>
            <a:off x="5472555" y="1139253"/>
            <a:ext cx="456054" cy="2375941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25DAF4F5-1360-ACB2-E4BA-45AF36E28FCB}"/>
              </a:ext>
            </a:extLst>
          </p:cNvPr>
          <p:cNvSpPr/>
          <p:nvPr/>
        </p:nvSpPr>
        <p:spPr>
          <a:xfrm>
            <a:off x="5472555" y="1785764"/>
            <a:ext cx="456054" cy="1084853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954A80-DC4A-3DC4-6672-4A0FF9AA693B}"/>
              </a:ext>
            </a:extLst>
          </p:cNvPr>
          <p:cNvSpPr txBox="1"/>
          <p:nvPr/>
        </p:nvSpPr>
        <p:spPr>
          <a:xfrm>
            <a:off x="344774" y="4010974"/>
            <a:ext cx="8799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ATTENTION: Different models have different properties and capture structures differently.</a:t>
            </a:r>
            <a:endParaRPr lang="nl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A576A7-023B-7CD1-17E5-BAB03FDDC21A}"/>
              </a:ext>
            </a:extLst>
          </p:cNvPr>
          <p:cNvSpPr txBox="1"/>
          <p:nvPr/>
        </p:nvSpPr>
        <p:spPr>
          <a:xfrm>
            <a:off x="472190" y="4332385"/>
            <a:ext cx="8799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tone of academic literature comparing different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Picking the right model is a matter of experience and expertise </a:t>
            </a:r>
            <a:endParaRPr lang="nl-B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CCC9FE-7DD9-28FD-E5DC-5BAD976C4258}"/>
              </a:ext>
            </a:extLst>
          </p:cNvPr>
          <p:cNvSpPr txBox="1"/>
          <p:nvPr/>
        </p:nvSpPr>
        <p:spPr>
          <a:xfrm>
            <a:off x="2630773" y="3299750"/>
            <a:ext cx="31854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Each model brings its own priors </a:t>
            </a:r>
          </a:p>
          <a:p>
            <a:r>
              <a:rPr lang="en-US" sz="1100" dirty="0"/>
              <a:t>(more simply: its own way of capturing structures)</a:t>
            </a:r>
            <a:endParaRPr lang="nl-BE" sz="11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AE6BF1C-9754-D80B-C57E-5C715B629596}"/>
              </a:ext>
            </a:extLst>
          </p:cNvPr>
          <p:cNvCxnSpPr>
            <a:cxnSpLocks/>
          </p:cNvCxnSpPr>
          <p:nvPr/>
        </p:nvCxnSpPr>
        <p:spPr>
          <a:xfrm flipV="1">
            <a:off x="4166405" y="2810867"/>
            <a:ext cx="475938" cy="540196"/>
          </a:xfrm>
          <a:prstGeom prst="straightConnector1">
            <a:avLst/>
          </a:prstGeom>
          <a:ln w="95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0025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A0A30-6E56-4F57-61CB-B74C54EEB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A2F6A8B-143A-04EF-85E2-D44575EE4870}"/>
              </a:ext>
            </a:extLst>
          </p:cNvPr>
          <p:cNvSpPr/>
          <p:nvPr/>
        </p:nvSpPr>
        <p:spPr>
          <a:xfrm>
            <a:off x="6152204" y="1422323"/>
            <a:ext cx="2991796" cy="354868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BD016-9178-3908-8B4F-3608EF5F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everything together:</a:t>
            </a:r>
            <a:endParaRPr lang="nl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37552-1807-9924-B220-30F4543E8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9" y="2182448"/>
            <a:ext cx="2869444" cy="1864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C73ACA-9048-7203-4BCD-6035BBB4B4DE}"/>
              </a:ext>
            </a:extLst>
          </p:cNvPr>
          <p:cNvSpPr txBox="1"/>
          <p:nvPr/>
        </p:nvSpPr>
        <p:spPr>
          <a:xfrm>
            <a:off x="31769" y="4167453"/>
            <a:ext cx="372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Task: </a:t>
            </a:r>
          </a:p>
          <a:p>
            <a:pPr algn="ctr"/>
            <a:r>
              <a:rPr lang="en-US" sz="1200" dirty="0"/>
              <a:t>Predict the total monthly Air Passengers for a full year</a:t>
            </a:r>
            <a:endParaRPr lang="nl-BE" sz="12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088C77-97D6-3BE1-FDC5-53FECC9E1E86}"/>
              </a:ext>
            </a:extLst>
          </p:cNvPr>
          <p:cNvGrpSpPr/>
          <p:nvPr/>
        </p:nvGrpSpPr>
        <p:grpSpPr>
          <a:xfrm>
            <a:off x="1568001" y="902215"/>
            <a:ext cx="6253909" cy="520108"/>
            <a:chOff x="1410145" y="876091"/>
            <a:chExt cx="6253909" cy="5201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5042F1-605B-C3DA-79BF-1ACAC8D845B0}"/>
                </a:ext>
              </a:extLst>
            </p:cNvPr>
            <p:cNvSpPr txBox="1"/>
            <p:nvPr/>
          </p:nvSpPr>
          <p:spPr>
            <a:xfrm>
              <a:off x="1410145" y="1026867"/>
              <a:ext cx="24003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Past total Passengers X</a:t>
              </a:r>
              <a:endParaRPr lang="nl-BE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AD6D71-71BC-83C7-AC5B-949B7AAA1551}"/>
                </a:ext>
              </a:extLst>
            </p:cNvPr>
            <p:cNvSpPr txBox="1"/>
            <p:nvPr/>
          </p:nvSpPr>
          <p:spPr>
            <a:xfrm>
              <a:off x="4983771" y="1026867"/>
              <a:ext cx="26802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Future total Passengers Y</a:t>
              </a:r>
              <a:endParaRPr lang="nl-BE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B92AAC0-7A61-D2C5-8C36-0450AD3AA073}"/>
                </a:ext>
              </a:extLst>
            </p:cNvPr>
            <p:cNvCxnSpPr>
              <a:cxnSpLocks/>
              <a:endCxn id="10" idx="1"/>
            </p:cNvCxnSpPr>
            <p:nvPr/>
          </p:nvCxnSpPr>
          <p:spPr>
            <a:xfrm flipV="1">
              <a:off x="3662139" y="1211533"/>
              <a:ext cx="1321632" cy="1228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D3032F6-2E18-06E5-CA79-9FC083AE76D1}"/>
                    </a:ext>
                  </a:extLst>
                </p:cNvPr>
                <p:cNvSpPr txBox="1"/>
                <p:nvPr/>
              </p:nvSpPr>
              <p:spPr>
                <a:xfrm>
                  <a:off x="4090428" y="876091"/>
                  <a:ext cx="61337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BE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l-BE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D3032F6-2E18-06E5-CA79-9FC083AE76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90428" y="876091"/>
                  <a:ext cx="613373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8911" t="-2222" r="-12871" b="-35556"/>
                  </a:stretch>
                </a:blipFill>
              </p:spPr>
              <p:txBody>
                <a:bodyPr/>
                <a:lstStyle/>
                <a:p>
                  <a:r>
                    <a:rPr lang="nl-B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472E22B-59FD-4C5F-B315-F0B3035FBBE8}"/>
              </a:ext>
            </a:extLst>
          </p:cNvPr>
          <p:cNvSpPr/>
          <p:nvPr/>
        </p:nvSpPr>
        <p:spPr>
          <a:xfrm>
            <a:off x="1963892" y="2248329"/>
            <a:ext cx="731668" cy="1259840"/>
          </a:xfrm>
          <a:prstGeom prst="rect">
            <a:avLst/>
          </a:prstGeom>
          <a:solidFill>
            <a:schemeClr val="bg2">
              <a:lumMod val="75000"/>
              <a:alpha val="51000"/>
            </a:schemeClr>
          </a:solidFill>
          <a:ln w="158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0411FE-4A2E-9E57-4881-574311450371}"/>
              </a:ext>
            </a:extLst>
          </p:cNvPr>
          <p:cNvSpPr/>
          <p:nvPr/>
        </p:nvSpPr>
        <p:spPr>
          <a:xfrm>
            <a:off x="2695560" y="2234509"/>
            <a:ext cx="235199" cy="1259840"/>
          </a:xfrm>
          <a:prstGeom prst="rect">
            <a:avLst/>
          </a:prstGeom>
          <a:solidFill>
            <a:srgbClr val="FF0000">
              <a:alpha val="32000"/>
            </a:srgbClr>
          </a:solidFill>
          <a:ln w="158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498BF6-9F01-2E35-B6A8-DDC40DDF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206" y="2382111"/>
            <a:ext cx="2400312" cy="14571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43AE054-FEF0-37DE-679F-EEFAF43BB1F3}"/>
              </a:ext>
            </a:extLst>
          </p:cNvPr>
          <p:cNvSpPr/>
          <p:nvPr/>
        </p:nvSpPr>
        <p:spPr>
          <a:xfrm>
            <a:off x="3299285" y="2322333"/>
            <a:ext cx="545539" cy="4777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1C19A30-C8A9-5C8C-9E7F-29C82525115E}"/>
              </a:ext>
            </a:extLst>
          </p:cNvPr>
          <p:cNvCxnSpPr>
            <a:cxnSpLocks/>
            <a:stCxn id="5" idx="3"/>
            <a:endCxn id="14" idx="1"/>
          </p:cNvCxnSpPr>
          <p:nvPr/>
        </p:nvCxnSpPr>
        <p:spPr>
          <a:xfrm flipV="1">
            <a:off x="2937103" y="3110661"/>
            <a:ext cx="395103" cy="392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4C5CD2D-CE22-31EB-B6BF-B75DD6C37003}"/>
              </a:ext>
            </a:extLst>
          </p:cNvPr>
          <p:cNvSpPr txBox="1"/>
          <p:nvPr/>
        </p:nvSpPr>
        <p:spPr>
          <a:xfrm>
            <a:off x="4061840" y="1792259"/>
            <a:ext cx="1226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Step 1</a:t>
            </a:r>
          </a:p>
          <a:p>
            <a:pPr algn="ctr"/>
            <a:r>
              <a:rPr lang="en-US" sz="1400" dirty="0"/>
              <a:t>Tabularize</a:t>
            </a:r>
            <a:endParaRPr lang="nl-BE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44721C-264B-8102-815C-D997EABBA3C3}"/>
              </a:ext>
            </a:extLst>
          </p:cNvPr>
          <p:cNvSpPr txBox="1"/>
          <p:nvPr/>
        </p:nvSpPr>
        <p:spPr>
          <a:xfrm>
            <a:off x="6993640" y="1466190"/>
            <a:ext cx="1359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Step 2</a:t>
            </a:r>
          </a:p>
          <a:p>
            <a:pPr algn="ctr"/>
            <a:r>
              <a:rPr lang="en-US" sz="1400" dirty="0"/>
              <a:t>Pick a Model</a:t>
            </a:r>
            <a:endParaRPr lang="nl-BE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5B6CD9-EA2A-0D3A-72F0-C37BBEBAB188}"/>
              </a:ext>
            </a:extLst>
          </p:cNvPr>
          <p:cNvSpPr txBox="1"/>
          <p:nvPr/>
        </p:nvSpPr>
        <p:spPr>
          <a:xfrm>
            <a:off x="6622529" y="2235658"/>
            <a:ext cx="2101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Step 3</a:t>
            </a:r>
          </a:p>
          <a:p>
            <a:pPr algn="ctr"/>
            <a:r>
              <a:rPr lang="en-US" sz="1400" dirty="0"/>
              <a:t>Make a prediction  </a:t>
            </a:r>
            <a:endParaRPr lang="nl-BE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8E9673F-04F5-3D94-7D40-4DD2CEFB612A}"/>
                  </a:ext>
                </a:extLst>
              </p:cNvPr>
              <p:cNvSpPr txBox="1"/>
              <p:nvPr/>
            </p:nvSpPr>
            <p:spPr>
              <a:xfrm>
                <a:off x="6787156" y="2800038"/>
                <a:ext cx="1634047" cy="1851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nl-BE" sz="1200" i="1" dirty="0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200" b="0" i="1" dirty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 dirty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200" b="0" i="1" dirty="0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2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200" b="0" i="1" dirty="0" smtClean="0">
                              <a:latin typeface="Cambria Math" panose="02040503050406030204" pitchFamily="18" charset="0"/>
                            </a:rPr>
                            <m:t>𝐽𝑢𝑛𝑒</m:t>
                          </m:r>
                          <m:r>
                            <a:rPr lang="en-US" sz="1200" b="0" i="1" dirty="0" smtClean="0">
                              <a:latin typeface="Cambria Math" panose="02040503050406030204" pitchFamily="18" charset="0"/>
                            </a:rPr>
                            <m:t> 1949)</m:t>
                          </m:r>
                        </m:e>
                        <m:sub/>
                      </m:sSub>
                    </m:oMath>
                  </m:oMathPara>
                </a14:m>
                <a:endParaRPr lang="nl-BE" sz="1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8E9673F-04F5-3D94-7D40-4DD2CEFB6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7156" y="2800038"/>
                <a:ext cx="1634047" cy="185149"/>
              </a:xfrm>
              <a:prstGeom prst="rect">
                <a:avLst/>
              </a:prstGeom>
              <a:blipFill>
                <a:blip r:embed="rId5"/>
                <a:stretch>
                  <a:fillRect t="-22581" b="-35484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60C2E84C-A63B-99B5-B1CB-3D3C14529063}"/>
              </a:ext>
            </a:extLst>
          </p:cNvPr>
          <p:cNvSpPr txBox="1"/>
          <p:nvPr/>
        </p:nvSpPr>
        <p:spPr>
          <a:xfrm>
            <a:off x="6622529" y="3110661"/>
            <a:ext cx="2101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Step 4</a:t>
            </a:r>
          </a:p>
          <a:p>
            <a:pPr algn="ctr"/>
            <a:r>
              <a:rPr lang="en-US" sz="1400" dirty="0"/>
              <a:t>Calculate a Loss function</a:t>
            </a:r>
            <a:endParaRPr lang="nl-BE" sz="14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65DD460-2D28-6C8D-CC61-F8B5AC95FC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1778" y="3706968"/>
            <a:ext cx="1963294" cy="45358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40906C6-483D-B080-7C78-2676069DB285}"/>
              </a:ext>
            </a:extLst>
          </p:cNvPr>
          <p:cNvSpPr txBox="1"/>
          <p:nvPr/>
        </p:nvSpPr>
        <p:spPr>
          <a:xfrm>
            <a:off x="6071713" y="4272096"/>
            <a:ext cx="3152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Step 5</a:t>
            </a:r>
          </a:p>
          <a:p>
            <a:pPr algn="ctr"/>
            <a:r>
              <a:rPr lang="en-US" sz="1400" dirty="0"/>
              <a:t>Update weights using gradient descent </a:t>
            </a:r>
            <a:endParaRPr lang="nl-BE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495A2C8-25B5-2FA8-3066-A7B4F318E32A}"/>
                  </a:ext>
                </a:extLst>
              </p:cNvPr>
              <p:cNvSpPr txBox="1"/>
              <p:nvPr/>
            </p:nvSpPr>
            <p:spPr>
              <a:xfrm>
                <a:off x="6448405" y="1997782"/>
                <a:ext cx="25860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l-GR" sz="12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l-BE" sz="1200" dirty="0"/>
                  <a:t>+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nl-BE" sz="1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495A2C8-25B5-2FA8-3066-A7B4F318E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405" y="1997782"/>
                <a:ext cx="2586029" cy="184666"/>
              </a:xfrm>
              <a:prstGeom prst="rect">
                <a:avLst/>
              </a:prstGeom>
              <a:blipFill>
                <a:blip r:embed="rId7"/>
                <a:stretch>
                  <a:fillRect l="-2123" t="-26667" b="-50000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82DE228-A153-9E48-64AA-91EAF184A65F}"/>
              </a:ext>
            </a:extLst>
          </p:cNvPr>
          <p:cNvCxnSpPr>
            <a:cxnSpLocks/>
          </p:cNvCxnSpPr>
          <p:nvPr/>
        </p:nvCxnSpPr>
        <p:spPr>
          <a:xfrm>
            <a:off x="6376086" y="2234509"/>
            <a:ext cx="265834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80D0535-2A51-2778-36B9-ED3BA3DDC611}"/>
              </a:ext>
            </a:extLst>
          </p:cNvPr>
          <p:cNvCxnSpPr>
            <a:cxnSpLocks/>
          </p:cNvCxnSpPr>
          <p:nvPr/>
        </p:nvCxnSpPr>
        <p:spPr>
          <a:xfrm>
            <a:off x="6376086" y="3049962"/>
            <a:ext cx="265834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72E97F8-E157-7A25-3FA9-95AE22F6D53F}"/>
              </a:ext>
            </a:extLst>
          </p:cNvPr>
          <p:cNvCxnSpPr>
            <a:cxnSpLocks/>
          </p:cNvCxnSpPr>
          <p:nvPr/>
        </p:nvCxnSpPr>
        <p:spPr>
          <a:xfrm>
            <a:off x="6423467" y="4285593"/>
            <a:ext cx="2658348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ECE6B88-17CD-3923-8FC1-FC6F46D4DACC}"/>
              </a:ext>
            </a:extLst>
          </p:cNvPr>
          <p:cNvCxnSpPr>
            <a:cxnSpLocks/>
          </p:cNvCxnSpPr>
          <p:nvPr/>
        </p:nvCxnSpPr>
        <p:spPr>
          <a:xfrm flipV="1">
            <a:off x="5744809" y="3106739"/>
            <a:ext cx="395103" cy="392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2268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3FC40-382C-AEFD-0DF7-E2A377F0D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A6BC4-8577-260D-C0AD-043A32A3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Practical example 2.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371E3-E42F-0870-A075-31B1C279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Machine Learning for Forecasting (Part 1)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8030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54F6B-F332-74DF-7AF5-BAFCB1D9E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A987-CBDA-7FDF-70AB-6C3BDB605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Tradeoff between balance and model complexity</a:t>
            </a:r>
            <a:endParaRPr lang="nl-BE" dirty="0"/>
          </a:p>
        </p:txBody>
      </p:sp>
      <p:pic>
        <p:nvPicPr>
          <p:cNvPr id="4" name="Picture 2" descr="Balance icon Royalty Free Vector Image - VectorStock">
            <a:extLst>
              <a:ext uri="{FF2B5EF4-FFF2-40B4-BE49-F238E27FC236}">
                <a16:creationId xmlns:a16="http://schemas.microsoft.com/office/drawing/2014/main" id="{5710D82D-6CE7-1700-1BDF-0A449279B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0" b="36758"/>
          <a:stretch/>
        </p:blipFill>
        <p:spPr bwMode="auto">
          <a:xfrm>
            <a:off x="821008" y="1595224"/>
            <a:ext cx="2238394" cy="51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74EBA0-4A40-D111-1A0F-C156703312BC}"/>
              </a:ext>
            </a:extLst>
          </p:cNvPr>
          <p:cNvSpPr txBox="1"/>
          <p:nvPr/>
        </p:nvSpPr>
        <p:spPr>
          <a:xfrm>
            <a:off x="234519" y="1152851"/>
            <a:ext cx="163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available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C2D0AD-C7F7-91AB-8F23-D8C0485DA25D}"/>
              </a:ext>
            </a:extLst>
          </p:cNvPr>
          <p:cNvSpPr txBox="1"/>
          <p:nvPr/>
        </p:nvSpPr>
        <p:spPr>
          <a:xfrm>
            <a:off x="1754686" y="1152851"/>
            <a:ext cx="2151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Model Complexity</a:t>
            </a:r>
            <a:endParaRPr lang="nl-BE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F568B4-0485-116E-5371-7CAFECF7F29D}"/>
              </a:ext>
            </a:extLst>
          </p:cNvPr>
          <p:cNvSpPr txBox="1"/>
          <p:nvPr/>
        </p:nvSpPr>
        <p:spPr>
          <a:xfrm>
            <a:off x="181067" y="2199056"/>
            <a:ext cx="366885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Fitting complex models on low data availability =&gt; </a:t>
            </a:r>
            <a:r>
              <a:rPr lang="en-US" dirty="0">
                <a:solidFill>
                  <a:srgbClr val="FF0000"/>
                </a:solidFill>
              </a:rPr>
              <a:t>overfitting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Fitting simple models on high data availability =&gt; </a:t>
            </a:r>
            <a:r>
              <a:rPr lang="en-US" dirty="0">
                <a:solidFill>
                  <a:srgbClr val="FF0000"/>
                </a:solidFill>
              </a:rPr>
              <a:t>underfitting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But simple models only capture simple patterns.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But with low data we cant leverage the full potential of ML models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2060176-141D-2AFC-942A-8246C2005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951" y="1999259"/>
            <a:ext cx="3886544" cy="9075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54E96EE-B0E0-34BC-F770-957B41AC1D11}"/>
              </a:ext>
            </a:extLst>
          </p:cNvPr>
          <p:cNvSpPr txBox="1"/>
          <p:nvPr/>
        </p:nvSpPr>
        <p:spPr>
          <a:xfrm>
            <a:off x="4332157" y="2906857"/>
            <a:ext cx="4916773" cy="135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The case of limited data: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Small/Medium Enterprises don’t hold a lot of historical data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But their data is full of complex patterns.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How to improve their forecasts?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7A136F-7886-FFE9-0A85-628D6191F8FF}"/>
              </a:ext>
            </a:extLst>
          </p:cNvPr>
          <p:cNvSpPr txBox="1"/>
          <p:nvPr/>
        </p:nvSpPr>
        <p:spPr>
          <a:xfrm>
            <a:off x="5532471" y="1410558"/>
            <a:ext cx="2115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harsh reality</a:t>
            </a:r>
            <a:endParaRPr lang="nl-BE" dirty="0">
              <a:solidFill>
                <a:srgbClr val="FF0000"/>
              </a:solidFill>
            </a:endParaRP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C6B218D2-A823-63E8-38A2-3F9D244915EF}"/>
              </a:ext>
            </a:extLst>
          </p:cNvPr>
          <p:cNvCxnSpPr>
            <a:cxnSpLocks/>
            <a:endCxn id="20" idx="1"/>
          </p:cNvCxnSpPr>
          <p:nvPr/>
        </p:nvCxnSpPr>
        <p:spPr>
          <a:xfrm rot="5400000" flipH="1" flipV="1">
            <a:off x="3139825" y="2066929"/>
            <a:ext cx="2864350" cy="1920941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7513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8FFF9-B92D-A7A9-D5EB-0FD2D97FA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3A94B-C9DA-F32E-074C-CD08A2813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learn from?</a:t>
            </a: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FE107-EF7F-7A98-599A-B3F175FCC0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0061"/>
          <a:stretch/>
        </p:blipFill>
        <p:spPr>
          <a:xfrm>
            <a:off x="5623039" y="836429"/>
            <a:ext cx="3520961" cy="623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CC2315-7AA6-C395-B921-E1830757CD9D}"/>
              </a:ext>
            </a:extLst>
          </p:cNvPr>
          <p:cNvSpPr txBox="1"/>
          <p:nvPr/>
        </p:nvSpPr>
        <p:spPr>
          <a:xfrm>
            <a:off x="6451621" y="683336"/>
            <a:ext cx="1213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A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24" name="Content Placeholder 24">
            <a:extLst>
              <a:ext uri="{FF2B5EF4-FFF2-40B4-BE49-F238E27FC236}">
                <a16:creationId xmlns:a16="http://schemas.microsoft.com/office/drawing/2014/main" id="{613F760E-6753-42D2-10C5-4829D51E1596}"/>
              </a:ext>
            </a:extLst>
          </p:cNvPr>
          <p:cNvSpPr txBox="1">
            <a:spLocks/>
          </p:cNvSpPr>
          <p:nvPr/>
        </p:nvSpPr>
        <p:spPr>
          <a:xfrm>
            <a:off x="32650" y="1285695"/>
            <a:ext cx="5318920" cy="483081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dirty="0">
                <a:solidFill>
                  <a:srgbClr val="FF0000"/>
                </a:solidFill>
              </a:rPr>
              <a:t>Local Learning:  </a:t>
            </a:r>
            <a:r>
              <a:rPr lang="en-US" sz="1800" dirty="0"/>
              <a:t>A model per time series</a:t>
            </a:r>
          </a:p>
          <a:p>
            <a:pPr marL="0" indent="0">
              <a:buFont typeface="Arial"/>
              <a:buNone/>
            </a:pPr>
            <a:r>
              <a:rPr lang="en-US" sz="1800" dirty="0"/>
              <a:t>Most “traditional” approaches.</a:t>
            </a:r>
          </a:p>
          <a:p>
            <a:r>
              <a:rPr lang="nl-BE" sz="1800" dirty="0"/>
              <a:t>Time series have </a:t>
            </a:r>
            <a:r>
              <a:rPr lang="nl-BE" sz="1800" dirty="0" err="1"/>
              <a:t>limited</a:t>
            </a:r>
            <a:r>
              <a:rPr lang="nl-BE" sz="1800" dirty="0"/>
              <a:t> </a:t>
            </a:r>
            <a:r>
              <a:rPr lang="nl-BE" sz="1800" dirty="0" err="1"/>
              <a:t>historical</a:t>
            </a:r>
            <a:r>
              <a:rPr lang="nl-BE" sz="1800" dirty="0"/>
              <a:t> data</a:t>
            </a:r>
          </a:p>
          <a:p>
            <a:r>
              <a:rPr lang="nl-BE" sz="1800" dirty="0" err="1"/>
              <a:t>That</a:t>
            </a:r>
            <a:r>
              <a:rPr lang="nl-BE" sz="1800" dirty="0"/>
              <a:t> means </a:t>
            </a:r>
            <a:r>
              <a:rPr lang="nl-BE" sz="1800" dirty="0" err="1"/>
              <a:t>limited</a:t>
            </a:r>
            <a:r>
              <a:rPr lang="nl-BE" sz="1800" dirty="0"/>
              <a:t> </a:t>
            </a:r>
            <a:r>
              <a:rPr lang="nl-BE" sz="1800" dirty="0" err="1"/>
              <a:t>number</a:t>
            </a:r>
            <a:r>
              <a:rPr lang="nl-BE" sz="1800" dirty="0"/>
              <a:t> of parameters</a:t>
            </a:r>
          </a:p>
          <a:p>
            <a:r>
              <a:rPr lang="nl-BE" sz="1800" dirty="0" err="1"/>
              <a:t>That</a:t>
            </a:r>
            <a:r>
              <a:rPr lang="nl-BE" sz="1800" dirty="0"/>
              <a:t> means “</a:t>
            </a:r>
            <a:r>
              <a:rPr lang="nl-BE" sz="1800" dirty="0" err="1"/>
              <a:t>simpler</a:t>
            </a:r>
            <a:r>
              <a:rPr lang="nl-BE" sz="1800" dirty="0"/>
              <a:t> </a:t>
            </a:r>
            <a:r>
              <a:rPr lang="nl-BE" sz="1800" dirty="0" err="1"/>
              <a:t>models</a:t>
            </a:r>
            <a:r>
              <a:rPr lang="nl-BE" sz="1800" dirty="0"/>
              <a:t>”</a:t>
            </a:r>
          </a:p>
          <a:p>
            <a:pPr marL="0" indent="0">
              <a:buNone/>
            </a:pPr>
            <a:endParaRPr lang="nl-BE" sz="1600" dirty="0">
              <a:sym typeface="Wingdings" panose="05000000000000000000" pitchFamily="2" charset="2"/>
            </a:endParaRPr>
          </a:p>
          <a:p>
            <a:endParaRPr lang="nl-BE" sz="1600" dirty="0">
              <a:sym typeface="Wingdings" panose="05000000000000000000" pitchFamily="2" charset="2"/>
            </a:endParaRPr>
          </a:p>
          <a:p>
            <a:pPr marL="457200" lvl="1" indent="0">
              <a:buFont typeface="Arial"/>
              <a:buNone/>
            </a:pPr>
            <a:endParaRPr lang="nl-BE" sz="1600" dirty="0">
              <a:sym typeface="Wingdings" panose="05000000000000000000" pitchFamily="2" charset="2"/>
            </a:endParaRPr>
          </a:p>
          <a:p>
            <a:pPr lvl="1"/>
            <a:endParaRPr lang="nl-BE" sz="1600" dirty="0"/>
          </a:p>
          <a:p>
            <a:pPr lvl="1"/>
            <a:endParaRPr lang="nl-BE" sz="1600" dirty="0"/>
          </a:p>
          <a:p>
            <a:pPr lvl="1"/>
            <a:endParaRPr lang="nl-BE" sz="1600" dirty="0"/>
          </a:p>
          <a:p>
            <a:pPr lvl="1"/>
            <a:endParaRPr lang="nl-BE" sz="1200" dirty="0"/>
          </a:p>
          <a:p>
            <a:pPr lvl="1"/>
            <a:endParaRPr lang="nl-BE" sz="1600" dirty="0"/>
          </a:p>
          <a:p>
            <a:endParaRPr lang="nl-BE" sz="1800" dirty="0"/>
          </a:p>
          <a:p>
            <a:endParaRPr lang="nl-BE" sz="20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D4B33CA-6250-170C-FAEA-D1567CF21844}"/>
              </a:ext>
            </a:extLst>
          </p:cNvPr>
          <p:cNvSpPr/>
          <p:nvPr/>
        </p:nvSpPr>
        <p:spPr>
          <a:xfrm>
            <a:off x="6048462" y="1350100"/>
            <a:ext cx="867727" cy="353725"/>
          </a:xfrm>
          <a:custGeom>
            <a:avLst/>
            <a:gdLst>
              <a:gd name="connsiteX0" fmla="*/ 852894 w 852894"/>
              <a:gd name="connsiteY0" fmla="*/ 0 h 290661"/>
              <a:gd name="connsiteX1" fmla="*/ 503760 w 852894"/>
              <a:gd name="connsiteY1" fmla="*/ 249381 h 290661"/>
              <a:gd name="connsiteX2" fmla="*/ 162938 w 852894"/>
              <a:gd name="connsiteY2" fmla="*/ 282632 h 290661"/>
              <a:gd name="connsiteX3" fmla="*/ 4996 w 852894"/>
              <a:gd name="connsiteY3" fmla="*/ 166254 h 290661"/>
              <a:gd name="connsiteX4" fmla="*/ 54872 w 852894"/>
              <a:gd name="connsiteY4" fmla="*/ 16625 h 290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2894" h="290661">
                <a:moveTo>
                  <a:pt x="852894" y="0"/>
                </a:moveTo>
                <a:cubicBezTo>
                  <a:pt x="735823" y="101138"/>
                  <a:pt x="618753" y="202276"/>
                  <a:pt x="503760" y="249381"/>
                </a:cubicBezTo>
                <a:cubicBezTo>
                  <a:pt x="388767" y="296486"/>
                  <a:pt x="246065" y="296486"/>
                  <a:pt x="162938" y="282632"/>
                </a:cubicBezTo>
                <a:cubicBezTo>
                  <a:pt x="79811" y="268778"/>
                  <a:pt x="23007" y="210589"/>
                  <a:pt x="4996" y="166254"/>
                </a:cubicBezTo>
                <a:cubicBezTo>
                  <a:pt x="-13015" y="121920"/>
                  <a:pt x="20928" y="69272"/>
                  <a:pt x="54872" y="16625"/>
                </a:cubicBezTo>
              </a:path>
            </a:pathLst>
          </a:cu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335695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A79D0-355C-6CD1-7648-F1E38E0D0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0FC190D-42F8-5B5A-4385-807C55001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149" y="3001385"/>
            <a:ext cx="2066411" cy="20817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6D42D4-6AE9-C11D-87D1-636395D5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learn from?</a:t>
            </a: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AEE91B-7475-5588-36D2-1A7914599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039" y="836428"/>
            <a:ext cx="3520961" cy="20817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5976F3-FCBB-6B8C-E1E2-C219E1696767}"/>
              </a:ext>
            </a:extLst>
          </p:cNvPr>
          <p:cNvSpPr txBox="1"/>
          <p:nvPr/>
        </p:nvSpPr>
        <p:spPr>
          <a:xfrm>
            <a:off x="6451621" y="683336"/>
            <a:ext cx="1213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A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53A44-A9AA-2A8C-E5B0-9BDF0E5D230D}"/>
              </a:ext>
            </a:extLst>
          </p:cNvPr>
          <p:cNvSpPr txBox="1"/>
          <p:nvPr/>
        </p:nvSpPr>
        <p:spPr>
          <a:xfrm>
            <a:off x="6451621" y="1626176"/>
            <a:ext cx="1213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B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79AB56-8665-23F6-55E8-8706C6243921}"/>
              </a:ext>
            </a:extLst>
          </p:cNvPr>
          <p:cNvSpPr txBox="1"/>
          <p:nvPr/>
        </p:nvSpPr>
        <p:spPr>
          <a:xfrm>
            <a:off x="6451621" y="1956889"/>
            <a:ext cx="1213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C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35EE2-580B-01DC-788B-C995A7AFC590}"/>
              </a:ext>
            </a:extLst>
          </p:cNvPr>
          <p:cNvSpPr txBox="1"/>
          <p:nvPr/>
        </p:nvSpPr>
        <p:spPr>
          <a:xfrm>
            <a:off x="6451621" y="2542892"/>
            <a:ext cx="1213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E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374363-73E5-6020-251F-428D4192EAC7}"/>
              </a:ext>
            </a:extLst>
          </p:cNvPr>
          <p:cNvSpPr txBox="1"/>
          <p:nvPr/>
        </p:nvSpPr>
        <p:spPr>
          <a:xfrm>
            <a:off x="6451621" y="2241358"/>
            <a:ext cx="1213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D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AE1C0D-589B-5812-EB6A-972BBBF5EC05}"/>
              </a:ext>
            </a:extLst>
          </p:cNvPr>
          <p:cNvSpPr txBox="1"/>
          <p:nvPr/>
        </p:nvSpPr>
        <p:spPr>
          <a:xfrm>
            <a:off x="7064856" y="2988113"/>
            <a:ext cx="978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A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75253E-2149-C7E1-6873-374F4C38D881}"/>
              </a:ext>
            </a:extLst>
          </p:cNvPr>
          <p:cNvSpPr txBox="1"/>
          <p:nvPr/>
        </p:nvSpPr>
        <p:spPr>
          <a:xfrm>
            <a:off x="7352225" y="3221892"/>
            <a:ext cx="978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B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DC9C7A-BF04-E94E-435D-67EAD667E14C}"/>
              </a:ext>
            </a:extLst>
          </p:cNvPr>
          <p:cNvSpPr txBox="1"/>
          <p:nvPr/>
        </p:nvSpPr>
        <p:spPr>
          <a:xfrm>
            <a:off x="7588161" y="3439492"/>
            <a:ext cx="978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C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FA2F08-8974-487A-2E57-617218CCC5C7}"/>
              </a:ext>
            </a:extLst>
          </p:cNvPr>
          <p:cNvSpPr txBox="1"/>
          <p:nvPr/>
        </p:nvSpPr>
        <p:spPr>
          <a:xfrm>
            <a:off x="7841598" y="3701102"/>
            <a:ext cx="978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D</a:t>
            </a:r>
            <a:endParaRPr lang="nl-BE" sz="1100" b="1" dirty="0">
              <a:solidFill>
                <a:srgbClr val="FF1515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5217F6-A8F4-DBBC-DA68-A34D773FE1D0}"/>
              </a:ext>
            </a:extLst>
          </p:cNvPr>
          <p:cNvSpPr txBox="1"/>
          <p:nvPr/>
        </p:nvSpPr>
        <p:spPr>
          <a:xfrm>
            <a:off x="8077534" y="3944164"/>
            <a:ext cx="978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F1515"/>
                </a:solidFill>
              </a:rPr>
              <a:t>Time series E</a:t>
            </a:r>
            <a:endParaRPr lang="nl-BE" sz="1100" b="1" dirty="0">
              <a:solidFill>
                <a:srgbClr val="FF1515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B1D297B-81E2-1920-FD1B-CB719BD70C1A}"/>
              </a:ext>
            </a:extLst>
          </p:cNvPr>
          <p:cNvCxnSpPr>
            <a:cxnSpLocks/>
          </p:cNvCxnSpPr>
          <p:nvPr/>
        </p:nvCxnSpPr>
        <p:spPr>
          <a:xfrm flipV="1">
            <a:off x="7954682" y="4827503"/>
            <a:ext cx="925350" cy="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2DD6830-0B7B-1EF4-15F6-73F7629254D7}"/>
              </a:ext>
            </a:extLst>
          </p:cNvPr>
          <p:cNvSpPr txBox="1"/>
          <p:nvPr/>
        </p:nvSpPr>
        <p:spPr>
          <a:xfrm>
            <a:off x="8165254" y="4603950"/>
            <a:ext cx="978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Length</a:t>
            </a:r>
            <a:endParaRPr lang="nl-BE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A49B33D-8818-D2D3-E362-5382DEBC4543}"/>
              </a:ext>
            </a:extLst>
          </p:cNvPr>
          <p:cNvCxnSpPr>
            <a:cxnSpLocks/>
          </p:cNvCxnSpPr>
          <p:nvPr/>
        </p:nvCxnSpPr>
        <p:spPr>
          <a:xfrm>
            <a:off x="6694557" y="4167069"/>
            <a:ext cx="859672" cy="95005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8FF42EB-FF18-4AFC-808B-C940E5D204C1}"/>
              </a:ext>
            </a:extLst>
          </p:cNvPr>
          <p:cNvSpPr txBox="1"/>
          <p:nvPr/>
        </p:nvSpPr>
        <p:spPr>
          <a:xfrm rot="2828075">
            <a:off x="6907542" y="4556088"/>
            <a:ext cx="9787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Width</a:t>
            </a:r>
            <a:endParaRPr lang="nl-BE" sz="11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Content Placeholder 24">
            <a:extLst>
              <a:ext uri="{FF2B5EF4-FFF2-40B4-BE49-F238E27FC236}">
                <a16:creationId xmlns:a16="http://schemas.microsoft.com/office/drawing/2014/main" id="{68B90F72-876A-EB19-D4C2-AC6D0991939D}"/>
              </a:ext>
            </a:extLst>
          </p:cNvPr>
          <p:cNvSpPr txBox="1">
            <a:spLocks/>
          </p:cNvSpPr>
          <p:nvPr/>
        </p:nvSpPr>
        <p:spPr>
          <a:xfrm>
            <a:off x="32649" y="1285695"/>
            <a:ext cx="10671041" cy="483081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dirty="0">
                <a:solidFill>
                  <a:srgbClr val="FF0000"/>
                </a:solidFill>
              </a:rPr>
              <a:t>Local Learning:  </a:t>
            </a:r>
            <a:r>
              <a:rPr lang="en-US" sz="1800" dirty="0"/>
              <a:t>A model per time series</a:t>
            </a:r>
          </a:p>
          <a:p>
            <a:pPr marL="0" indent="0">
              <a:buFont typeface="Arial"/>
              <a:buNone/>
            </a:pPr>
            <a:r>
              <a:rPr lang="en-US" sz="1800" dirty="0"/>
              <a:t>Most “traditional” approaches.</a:t>
            </a:r>
          </a:p>
          <a:p>
            <a:r>
              <a:rPr lang="nl-BE" sz="1800" dirty="0"/>
              <a:t>Time series have </a:t>
            </a:r>
            <a:r>
              <a:rPr lang="nl-BE" sz="1800" dirty="0" err="1"/>
              <a:t>limited</a:t>
            </a:r>
            <a:r>
              <a:rPr lang="nl-BE" sz="1800" dirty="0"/>
              <a:t> </a:t>
            </a:r>
            <a:r>
              <a:rPr lang="nl-BE" sz="1800" dirty="0" err="1"/>
              <a:t>historical</a:t>
            </a:r>
            <a:r>
              <a:rPr lang="nl-BE" sz="1800" dirty="0"/>
              <a:t> data</a:t>
            </a:r>
          </a:p>
          <a:p>
            <a:r>
              <a:rPr lang="nl-BE" sz="1800" dirty="0" err="1"/>
              <a:t>That</a:t>
            </a:r>
            <a:r>
              <a:rPr lang="nl-BE" sz="1800" dirty="0"/>
              <a:t> means </a:t>
            </a:r>
            <a:r>
              <a:rPr lang="nl-BE" sz="1800" dirty="0" err="1"/>
              <a:t>limited</a:t>
            </a:r>
            <a:r>
              <a:rPr lang="nl-BE" sz="1800" dirty="0"/>
              <a:t> </a:t>
            </a:r>
            <a:r>
              <a:rPr lang="nl-BE" sz="1800" dirty="0" err="1"/>
              <a:t>number</a:t>
            </a:r>
            <a:r>
              <a:rPr lang="nl-BE" sz="1800" dirty="0"/>
              <a:t> of parameters</a:t>
            </a:r>
          </a:p>
          <a:p>
            <a:r>
              <a:rPr lang="nl-BE" sz="1800" dirty="0" err="1"/>
              <a:t>That</a:t>
            </a:r>
            <a:r>
              <a:rPr lang="nl-BE" sz="1800" dirty="0"/>
              <a:t> means “</a:t>
            </a:r>
            <a:r>
              <a:rPr lang="nl-BE" sz="1800" dirty="0" err="1"/>
              <a:t>simpler</a:t>
            </a:r>
            <a:r>
              <a:rPr lang="nl-BE" sz="1800" dirty="0"/>
              <a:t> </a:t>
            </a:r>
            <a:r>
              <a:rPr lang="nl-BE" sz="1800" dirty="0" err="1"/>
              <a:t>models</a:t>
            </a:r>
            <a:r>
              <a:rPr lang="nl-BE" sz="1800" dirty="0"/>
              <a:t>”</a:t>
            </a:r>
          </a:p>
          <a:p>
            <a:pPr marL="0" indent="0">
              <a:buNone/>
            </a:pPr>
            <a:endParaRPr lang="nl-BE" sz="1600" dirty="0">
              <a:sym typeface="Wingdings" panose="05000000000000000000" pitchFamily="2" charset="2"/>
            </a:endParaRPr>
          </a:p>
          <a:p>
            <a:pPr marL="0" indent="0">
              <a:buFont typeface="Arial"/>
              <a:buNone/>
            </a:pPr>
            <a:r>
              <a:rPr lang="nl-BE" sz="1800" dirty="0">
                <a:solidFill>
                  <a:srgbClr val="FF0000"/>
                </a:solidFill>
                <a:sym typeface="Wingdings" panose="05000000000000000000" pitchFamily="2" charset="2"/>
              </a:rPr>
              <a:t>Global Learning: </a:t>
            </a:r>
            <a:r>
              <a:rPr lang="nl-BE" sz="1800" dirty="0">
                <a:sym typeface="Wingdings" panose="05000000000000000000" pitchFamily="2" charset="2"/>
              </a:rPr>
              <a:t>A model </a:t>
            </a:r>
            <a:r>
              <a:rPr lang="nl-BE" sz="1800" dirty="0" err="1">
                <a:sym typeface="Wingdings" panose="05000000000000000000" pitchFamily="2" charset="2"/>
              </a:rPr>
              <a:t>for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all</a:t>
            </a:r>
            <a:r>
              <a:rPr lang="nl-BE" sz="1800" dirty="0">
                <a:sym typeface="Wingdings" panose="05000000000000000000" pitchFamily="2" charset="2"/>
              </a:rPr>
              <a:t> time series</a:t>
            </a:r>
          </a:p>
          <a:p>
            <a:r>
              <a:rPr lang="nl-BE" sz="1800" dirty="0" err="1">
                <a:sym typeface="Wingdings" panose="05000000000000000000" pitchFamily="2" charset="2"/>
              </a:rPr>
              <a:t>Increase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the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width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and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not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the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length</a:t>
            </a:r>
            <a:endParaRPr lang="nl-BE" sz="1800" dirty="0">
              <a:sym typeface="Wingdings" panose="05000000000000000000" pitchFamily="2" charset="2"/>
            </a:endParaRPr>
          </a:p>
          <a:p>
            <a:r>
              <a:rPr lang="nl-BE" sz="1800" dirty="0" err="1">
                <a:sym typeface="Wingdings" panose="05000000000000000000" pitchFamily="2" charset="2"/>
              </a:rPr>
              <a:t>Allow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for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higher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capacity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models</a:t>
            </a:r>
            <a:r>
              <a:rPr lang="nl-BE" sz="1800" dirty="0">
                <a:sym typeface="Wingdings" panose="05000000000000000000" pitchFamily="2" charset="2"/>
              </a:rPr>
              <a:t> (</a:t>
            </a:r>
            <a:r>
              <a:rPr lang="nl-BE" sz="1800" dirty="0" err="1">
                <a:sym typeface="Wingdings" panose="05000000000000000000" pitchFamily="2" charset="2"/>
              </a:rPr>
              <a:t>NNs</a:t>
            </a:r>
            <a:r>
              <a:rPr lang="nl-BE" sz="1800" dirty="0">
                <a:sym typeface="Wingdings" panose="05000000000000000000" pitchFamily="2" charset="2"/>
              </a:rPr>
              <a:t>, </a:t>
            </a:r>
            <a:r>
              <a:rPr lang="nl-BE" sz="1800" dirty="0" err="1">
                <a:sym typeface="Wingdings" panose="05000000000000000000" pitchFamily="2" charset="2"/>
              </a:rPr>
              <a:t>GBDTs</a:t>
            </a:r>
            <a:r>
              <a:rPr lang="nl-BE" sz="1800" dirty="0">
                <a:sym typeface="Wingdings" panose="05000000000000000000" pitchFamily="2" charset="2"/>
              </a:rPr>
              <a:t>, etc..)</a:t>
            </a:r>
          </a:p>
          <a:p>
            <a:r>
              <a:rPr lang="nl-BE" sz="1800" dirty="0" err="1">
                <a:sym typeface="Wingdings" panose="05000000000000000000" pitchFamily="2" charset="2"/>
              </a:rPr>
              <a:t>Theoretical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evidence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for</a:t>
            </a:r>
            <a:r>
              <a:rPr lang="nl-BE" sz="1800" dirty="0">
                <a:sym typeface="Wingdings" panose="05000000000000000000" pitchFamily="2" charset="2"/>
              </a:rPr>
              <a:t> </a:t>
            </a:r>
            <a:r>
              <a:rPr lang="nl-BE" sz="1800" dirty="0" err="1">
                <a:sym typeface="Wingdings" panose="05000000000000000000" pitchFamily="2" charset="2"/>
              </a:rPr>
              <a:t>improved</a:t>
            </a:r>
            <a:r>
              <a:rPr lang="nl-BE" sz="1800" dirty="0">
                <a:sym typeface="Wingdings" panose="05000000000000000000" pitchFamily="2" charset="2"/>
              </a:rPr>
              <a:t> performance</a:t>
            </a:r>
          </a:p>
          <a:p>
            <a:endParaRPr lang="nl-BE" sz="1600" dirty="0">
              <a:sym typeface="Wingdings" panose="05000000000000000000" pitchFamily="2" charset="2"/>
            </a:endParaRPr>
          </a:p>
          <a:p>
            <a:pPr marL="457200" lvl="1" indent="0">
              <a:buFont typeface="Arial"/>
              <a:buNone/>
            </a:pPr>
            <a:endParaRPr lang="nl-BE" sz="1600" dirty="0">
              <a:sym typeface="Wingdings" panose="05000000000000000000" pitchFamily="2" charset="2"/>
            </a:endParaRPr>
          </a:p>
          <a:p>
            <a:pPr lvl="1"/>
            <a:endParaRPr lang="nl-BE" sz="1600" dirty="0"/>
          </a:p>
          <a:p>
            <a:pPr lvl="1"/>
            <a:endParaRPr lang="nl-BE" sz="1600" dirty="0"/>
          </a:p>
          <a:p>
            <a:pPr lvl="1"/>
            <a:endParaRPr lang="nl-BE" sz="1600" dirty="0"/>
          </a:p>
          <a:p>
            <a:pPr lvl="1"/>
            <a:endParaRPr lang="nl-BE" sz="1200" dirty="0"/>
          </a:p>
          <a:p>
            <a:pPr lvl="1"/>
            <a:endParaRPr lang="nl-BE" sz="1600" dirty="0"/>
          </a:p>
          <a:p>
            <a:endParaRPr lang="nl-BE" sz="1800" dirty="0"/>
          </a:p>
          <a:p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29494760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B3CC3-9B57-826D-994D-8900402F9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E04E12E-2E41-D954-3AF5-56A63AAEB184}"/>
              </a:ext>
            </a:extLst>
          </p:cNvPr>
          <p:cNvSpPr/>
          <p:nvPr/>
        </p:nvSpPr>
        <p:spPr>
          <a:xfrm>
            <a:off x="179882" y="800651"/>
            <a:ext cx="8896662" cy="21253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4805D12-B2B7-5085-8621-CAF261479831}"/>
              </a:ext>
            </a:extLst>
          </p:cNvPr>
          <p:cNvSpPr/>
          <p:nvPr/>
        </p:nvSpPr>
        <p:spPr>
          <a:xfrm>
            <a:off x="179882" y="3018104"/>
            <a:ext cx="8896662" cy="212538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55BBA2-B3CF-236C-84E7-ABB81531A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vs Local Learning</a:t>
            </a:r>
            <a:endParaRPr lang="nl-BE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B16C1A-8565-0943-7964-8AD8ECBAF29E}"/>
              </a:ext>
            </a:extLst>
          </p:cNvPr>
          <p:cNvSpPr txBox="1"/>
          <p:nvPr/>
        </p:nvSpPr>
        <p:spPr>
          <a:xfrm>
            <a:off x="324819" y="1539321"/>
            <a:ext cx="2271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Local Learning:</a:t>
            </a:r>
            <a:endParaRPr lang="nl-BE" sz="20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B91A511-0F32-AD69-1568-972A1E7B1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974" y="433638"/>
            <a:ext cx="1738512" cy="79388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35686D5-7069-82F5-2C9F-78E0B28AB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386" y="1302851"/>
            <a:ext cx="1784678" cy="82254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39B6E6B-4802-E030-5341-F4DD6B197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477" y="2141733"/>
            <a:ext cx="1722495" cy="78430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BEA407F-7D82-E8CD-507B-B78E639ED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893" y="1098814"/>
            <a:ext cx="2941842" cy="1281124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90D6745-4B88-0B2D-1DA0-472C5F42ADCD}"/>
              </a:ext>
            </a:extLst>
          </p:cNvPr>
          <p:cNvCxnSpPr>
            <a:cxnSpLocks/>
          </p:cNvCxnSpPr>
          <p:nvPr/>
        </p:nvCxnSpPr>
        <p:spPr>
          <a:xfrm flipV="1">
            <a:off x="10170644" y="1160262"/>
            <a:ext cx="279259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A7D8BFE-6A8A-B5DB-4F43-F36259922A28}"/>
              </a:ext>
            </a:extLst>
          </p:cNvPr>
          <p:cNvSpPr txBox="1"/>
          <p:nvPr/>
        </p:nvSpPr>
        <p:spPr>
          <a:xfrm>
            <a:off x="7358064" y="737813"/>
            <a:ext cx="16461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Train a unique model</a:t>
            </a:r>
            <a:endParaRPr lang="nl-BE" sz="1200" dirty="0">
              <a:solidFill>
                <a:srgbClr val="FF0000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4CC8602-013C-DFB6-C06F-8D3606D35588}"/>
              </a:ext>
            </a:extLst>
          </p:cNvPr>
          <p:cNvCxnSpPr>
            <a:cxnSpLocks/>
          </p:cNvCxnSpPr>
          <p:nvPr/>
        </p:nvCxnSpPr>
        <p:spPr>
          <a:xfrm flipV="1">
            <a:off x="10170644" y="2357794"/>
            <a:ext cx="279259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5CC48507-1804-61B2-4DE3-609DF7510174}"/>
              </a:ext>
            </a:extLst>
          </p:cNvPr>
          <p:cNvSpPr txBox="1"/>
          <p:nvPr/>
        </p:nvSpPr>
        <p:spPr>
          <a:xfrm>
            <a:off x="10910594" y="2272276"/>
            <a:ext cx="164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Train a unique model</a:t>
            </a:r>
            <a:endParaRPr lang="nl-BE" sz="1400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C7F8B65-98E2-041F-EF7B-680AE402F42D}"/>
              </a:ext>
            </a:extLst>
          </p:cNvPr>
          <p:cNvCxnSpPr>
            <a:cxnSpLocks/>
          </p:cNvCxnSpPr>
          <p:nvPr/>
        </p:nvCxnSpPr>
        <p:spPr>
          <a:xfrm flipV="1">
            <a:off x="10170644" y="3579652"/>
            <a:ext cx="279259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39F9C6D-86C5-DA99-F83A-ECFC4F3D16C8}"/>
              </a:ext>
            </a:extLst>
          </p:cNvPr>
          <p:cNvSpPr txBox="1"/>
          <p:nvPr/>
        </p:nvSpPr>
        <p:spPr>
          <a:xfrm>
            <a:off x="10910594" y="3494134"/>
            <a:ext cx="1646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Train a unique model</a:t>
            </a:r>
            <a:endParaRPr lang="nl-BE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54CFCE2-A471-CC03-D9F6-9F671AE4B370}"/>
              </a:ext>
            </a:extLst>
          </p:cNvPr>
          <p:cNvSpPr txBox="1"/>
          <p:nvPr/>
        </p:nvSpPr>
        <p:spPr>
          <a:xfrm>
            <a:off x="7358064" y="1575624"/>
            <a:ext cx="16461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Train a unique model</a:t>
            </a:r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AF8349C-D073-F3CF-CF77-815E05327B8A}"/>
              </a:ext>
            </a:extLst>
          </p:cNvPr>
          <p:cNvSpPr txBox="1"/>
          <p:nvPr/>
        </p:nvSpPr>
        <p:spPr>
          <a:xfrm>
            <a:off x="7358064" y="2398171"/>
            <a:ext cx="16461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Train a unique model</a:t>
            </a:r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0CD5CF-8484-BA9E-CC50-CA7D6E072DDD}"/>
              </a:ext>
            </a:extLst>
          </p:cNvPr>
          <p:cNvSpPr txBox="1"/>
          <p:nvPr/>
        </p:nvSpPr>
        <p:spPr>
          <a:xfrm>
            <a:off x="216162" y="3814539"/>
            <a:ext cx="2094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Global Learning:</a:t>
            </a:r>
            <a:endParaRPr lang="nl-BE" sz="2000" dirty="0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D80124F9-EE8C-BDBC-6626-CFF12553D2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0210" y="3376792"/>
            <a:ext cx="2941841" cy="1281124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12D83663-D658-E600-15B1-854AE6B1C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3386" y="3159927"/>
            <a:ext cx="1700609" cy="190602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58F66E32-CB17-48B3-D079-DAFF7ED9DFC4}"/>
              </a:ext>
            </a:extLst>
          </p:cNvPr>
          <p:cNvSpPr txBox="1"/>
          <p:nvPr/>
        </p:nvSpPr>
        <p:spPr>
          <a:xfrm>
            <a:off x="7349902" y="3923333"/>
            <a:ext cx="1569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Train a single, more complex model</a:t>
            </a:r>
            <a:endParaRPr lang="nl-BE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5701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17FB8-EABF-D0B0-76C6-FF063DA8D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81FF-48F7-F452-1594-CC79180D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Practical example 2.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BAD79-4802-F2B3-4B35-466EDA854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Machine Learning for Forecasting (Part 2)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286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F49C1-85D0-CAA2-D7A2-B1EA2A9A9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67AD813-3993-13E3-FF7F-2D0648723347}"/>
              </a:ext>
            </a:extLst>
          </p:cNvPr>
          <p:cNvSpPr/>
          <p:nvPr/>
        </p:nvSpPr>
        <p:spPr>
          <a:xfrm>
            <a:off x="586489" y="1087345"/>
            <a:ext cx="7820932" cy="122114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AF2B54-07CC-742B-51C2-8B0EF962B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Neural Networks</a:t>
            </a:r>
            <a:endParaRPr lang="nl-BE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308695F-30CC-A591-1D88-9161710724E0}"/>
              </a:ext>
            </a:extLst>
          </p:cNvPr>
          <p:cNvCxnSpPr>
            <a:cxnSpLocks/>
          </p:cNvCxnSpPr>
          <p:nvPr/>
        </p:nvCxnSpPr>
        <p:spPr>
          <a:xfrm flipH="1">
            <a:off x="1086468" y="1470741"/>
            <a:ext cx="15260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226693B-B6DE-0458-6141-E8A1435AC516}"/>
              </a:ext>
            </a:extLst>
          </p:cNvPr>
          <p:cNvCxnSpPr>
            <a:cxnSpLocks/>
          </p:cNvCxnSpPr>
          <p:nvPr/>
        </p:nvCxnSpPr>
        <p:spPr>
          <a:xfrm flipH="1">
            <a:off x="6475329" y="1503428"/>
            <a:ext cx="1526008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5950FEC-9287-6D39-AB3E-ABD67677A947}"/>
              </a:ext>
            </a:extLst>
          </p:cNvPr>
          <p:cNvSpPr txBox="1"/>
          <p:nvPr/>
        </p:nvSpPr>
        <p:spPr>
          <a:xfrm>
            <a:off x="1197081" y="1195651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complexity</a:t>
            </a:r>
            <a:endParaRPr lang="nl-BE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1FBFD6-8B7E-EB54-F7D1-D552ED718FBF}"/>
              </a:ext>
            </a:extLst>
          </p:cNvPr>
          <p:cNvSpPr txBox="1"/>
          <p:nvPr/>
        </p:nvSpPr>
        <p:spPr>
          <a:xfrm>
            <a:off x="6515983" y="1195650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complexity</a:t>
            </a:r>
            <a:endParaRPr lang="nl-BE" sz="1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52FB092-FD21-6288-0818-5372184CEDE2}"/>
              </a:ext>
            </a:extLst>
          </p:cNvPr>
          <p:cNvSpPr/>
          <p:nvPr/>
        </p:nvSpPr>
        <p:spPr>
          <a:xfrm>
            <a:off x="4626784" y="1560278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72836C-19E8-4A3D-829E-40639EC361E1}"/>
              </a:ext>
            </a:extLst>
          </p:cNvPr>
          <p:cNvSpPr/>
          <p:nvPr/>
        </p:nvSpPr>
        <p:spPr>
          <a:xfrm>
            <a:off x="6420801" y="1560277"/>
            <a:ext cx="1526008" cy="44192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Deep Neural Networks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9CDD2E9-6252-D9BE-057F-2C6C8982C3CD}"/>
              </a:ext>
            </a:extLst>
          </p:cNvPr>
          <p:cNvSpPr/>
          <p:nvPr/>
        </p:nvSpPr>
        <p:spPr>
          <a:xfrm>
            <a:off x="2832767" y="1563011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Statistical Models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01AE5DE-1C8E-F9CF-6841-03FACAF6AF43}"/>
              </a:ext>
            </a:extLst>
          </p:cNvPr>
          <p:cNvSpPr/>
          <p:nvPr/>
        </p:nvSpPr>
        <p:spPr>
          <a:xfrm>
            <a:off x="1038750" y="1560279"/>
            <a:ext cx="1526008" cy="44192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Non-Parametric</a:t>
            </a:r>
          </a:p>
        </p:txBody>
      </p:sp>
      <p:pic>
        <p:nvPicPr>
          <p:cNvPr id="1026" name="Picture 2" descr="A neural network predictor for time series data. A multi-layer neural... |  Download Scientific Diagram">
            <a:extLst>
              <a:ext uri="{FF2B5EF4-FFF2-40B4-BE49-F238E27FC236}">
                <a16:creationId xmlns:a16="http://schemas.microsoft.com/office/drawing/2014/main" id="{EAF63CF2-8D81-4D43-C9C6-F44D35885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326" y="2571750"/>
            <a:ext cx="2796674" cy="2293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ABDCB1-F357-F0C3-F56E-F4ECFAFA7B11}"/>
                  </a:ext>
                </a:extLst>
              </p:cNvPr>
              <p:cNvSpPr txBox="1"/>
              <p:nvPr/>
            </p:nvSpPr>
            <p:spPr>
              <a:xfrm>
                <a:off x="127043" y="2475136"/>
                <a:ext cx="6078885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Global learning: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BE" dirty="0"/>
                  <a:t> </a:t>
                </a:r>
                <a:r>
                  <a:rPr lang="nl-BE" dirty="0" err="1"/>
                  <a:t>that</a:t>
                </a:r>
                <a:r>
                  <a:rPr lang="nl-BE" dirty="0"/>
                  <a:t> </a:t>
                </a:r>
                <a:r>
                  <a:rPr lang="nl-BE" dirty="0" err="1"/>
                  <a:t>learns</a:t>
                </a:r>
                <a:r>
                  <a:rPr lang="nl-BE" dirty="0"/>
                  <a:t> </a:t>
                </a:r>
                <a:r>
                  <a:rPr lang="nl-BE" dirty="0" err="1"/>
                  <a:t>from</a:t>
                </a:r>
                <a:r>
                  <a:rPr lang="nl-BE" dirty="0"/>
                  <a:t> </a:t>
                </a:r>
                <a:r>
                  <a:rPr lang="nl-BE" dirty="0" err="1"/>
                  <a:t>all</a:t>
                </a:r>
                <a:r>
                  <a:rPr lang="nl-BE" dirty="0"/>
                  <a:t> time series in </a:t>
                </a:r>
                <a:r>
                  <a:rPr lang="nl-BE" dirty="0" err="1"/>
                  <a:t>the</a:t>
                </a:r>
                <a:r>
                  <a:rPr lang="nl-BE" dirty="0"/>
                  <a:t> dataset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BE" dirty="0"/>
                  <a:t>“</a:t>
                </a:r>
                <a:r>
                  <a:rPr lang="nl-BE" dirty="0" err="1"/>
                  <a:t>Shallow</a:t>
                </a:r>
                <a:r>
                  <a:rPr lang="nl-BE" dirty="0"/>
                  <a:t> ML” like </a:t>
                </a:r>
                <a:r>
                  <a:rPr lang="nl-BE" dirty="0" err="1"/>
                  <a:t>GBDTs</a:t>
                </a:r>
                <a:r>
                  <a:rPr lang="nl-BE" dirty="0"/>
                  <a:t> have </a:t>
                </a:r>
                <a:r>
                  <a:rPr lang="nl-BE" dirty="0" err="1"/>
                  <a:t>some</a:t>
                </a:r>
                <a:r>
                  <a:rPr lang="nl-BE" dirty="0"/>
                  <a:t> </a:t>
                </a:r>
                <a:r>
                  <a:rPr lang="nl-BE" dirty="0" err="1"/>
                  <a:t>structure</a:t>
                </a:r>
                <a:endParaRPr lang="nl-B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BE" dirty="0" err="1"/>
                  <a:t>Neural</a:t>
                </a:r>
                <a:r>
                  <a:rPr lang="nl-BE" dirty="0"/>
                  <a:t> Networks are </a:t>
                </a:r>
                <a:r>
                  <a:rPr lang="nl-BE" dirty="0" err="1"/>
                  <a:t>powerfull</a:t>
                </a:r>
                <a:r>
                  <a:rPr lang="nl-BE" dirty="0"/>
                  <a:t> </a:t>
                </a:r>
                <a:r>
                  <a:rPr lang="nl-BE" dirty="0" err="1"/>
                  <a:t>function</a:t>
                </a:r>
                <a:r>
                  <a:rPr lang="nl-BE" dirty="0"/>
                  <a:t> </a:t>
                </a:r>
                <a:r>
                  <a:rPr lang="nl-BE" dirty="0" err="1"/>
                  <a:t>approximators</a:t>
                </a:r>
                <a:r>
                  <a:rPr lang="nl-BE" dirty="0"/>
                  <a:t> (</a:t>
                </a:r>
                <a:r>
                  <a:rPr lang="nl-BE" dirty="0" err="1"/>
                  <a:t>theoretically</a:t>
                </a:r>
                <a:r>
                  <a:rPr lang="nl-BE" dirty="0"/>
                  <a:t> </a:t>
                </a:r>
                <a:r>
                  <a:rPr lang="nl-BE" dirty="0" err="1"/>
                  <a:t>learn</a:t>
                </a:r>
                <a:r>
                  <a:rPr lang="nl-BE" dirty="0"/>
                  <a:t> </a:t>
                </a:r>
                <a:r>
                  <a:rPr lang="nl-BE" dirty="0" err="1"/>
                  <a:t>any</a:t>
                </a:r>
                <a:r>
                  <a:rPr lang="nl-BE" dirty="0"/>
                  <a:t> </a:t>
                </a:r>
                <a:r>
                  <a:rPr lang="nl-BE" dirty="0" err="1"/>
                  <a:t>function</a:t>
                </a:r>
                <a:r>
                  <a:rPr lang="nl-BE" dirty="0"/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l-BE" dirty="0" err="1"/>
                  <a:t>So</a:t>
                </a:r>
                <a:r>
                  <a:rPr lang="nl-BE" dirty="0"/>
                  <a:t> </a:t>
                </a:r>
                <a:r>
                  <a:rPr lang="nl-BE" dirty="0" err="1"/>
                  <a:t>basicaly</a:t>
                </a:r>
                <a:r>
                  <a:rPr lang="nl-BE" dirty="0"/>
                  <a:t> </a:t>
                </a:r>
                <a:r>
                  <a:rPr lang="nl-BE" dirty="0" err="1"/>
                  <a:t>any</a:t>
                </a:r>
                <a:r>
                  <a:rPr lang="nl-BE" dirty="0"/>
                  <a:t> time series </a:t>
                </a:r>
                <a:r>
                  <a:rPr lang="nl-BE" dirty="0" err="1"/>
                  <a:t>structure</a:t>
                </a:r>
                <a:r>
                  <a:rPr lang="nl-BE" dirty="0"/>
                  <a:t>?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l-BE" dirty="0"/>
              </a:p>
              <a:p>
                <a:r>
                  <a:rPr lang="nl-BE" dirty="0" err="1"/>
                  <a:t>Their</a:t>
                </a:r>
                <a:r>
                  <a:rPr lang="nl-BE" dirty="0"/>
                  <a:t> flexibility in </a:t>
                </a:r>
                <a:r>
                  <a:rPr lang="nl-BE" dirty="0" err="1"/>
                  <a:t>the</a:t>
                </a:r>
                <a:r>
                  <a:rPr lang="nl-BE" dirty="0"/>
                  <a:t> </a:t>
                </a:r>
                <a:r>
                  <a:rPr lang="nl-BE" dirty="0" err="1"/>
                  <a:t>noisy</a:t>
                </a:r>
                <a:r>
                  <a:rPr lang="nl-BE" dirty="0"/>
                  <a:t> low data availability area of time series </a:t>
                </a:r>
                <a:r>
                  <a:rPr lang="nl-BE" dirty="0" err="1"/>
                  <a:t>can</a:t>
                </a:r>
                <a:r>
                  <a:rPr lang="nl-BE" dirty="0"/>
                  <a:t> lead </a:t>
                </a:r>
                <a:r>
                  <a:rPr lang="nl-BE" dirty="0" err="1"/>
                  <a:t>to</a:t>
                </a:r>
                <a:r>
                  <a:rPr lang="nl-BE" dirty="0"/>
                  <a:t> </a:t>
                </a:r>
                <a:r>
                  <a:rPr lang="nl-BE" dirty="0" err="1"/>
                  <a:t>poor</a:t>
                </a:r>
                <a:r>
                  <a:rPr lang="nl-BE" dirty="0"/>
                  <a:t> performance without </a:t>
                </a:r>
                <a:r>
                  <a:rPr lang="nl-BE" dirty="0" err="1"/>
                  <a:t>restrictions</a:t>
                </a:r>
                <a:r>
                  <a:rPr lang="nl-BE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CABDCB1-F357-F0C3-F56E-F4ECFAFA7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43" y="2475136"/>
                <a:ext cx="6078885" cy="2585323"/>
              </a:xfrm>
              <a:prstGeom prst="rect">
                <a:avLst/>
              </a:prstGeom>
              <a:blipFill>
                <a:blip r:embed="rId3"/>
                <a:stretch>
                  <a:fillRect l="-903" t="-1179" r="-802" b="-2830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15684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DBE11-536C-DE13-0F8D-EC2407B92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00446-108C-10A3-EDE2-134F9882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schools of thought</a:t>
            </a:r>
            <a:endParaRPr lang="nl-B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E84759-7E7B-5C98-476A-25B78C62AE09}"/>
              </a:ext>
            </a:extLst>
          </p:cNvPr>
          <p:cNvSpPr txBox="1">
            <a:spLocks/>
          </p:cNvSpPr>
          <p:nvPr/>
        </p:nvSpPr>
        <p:spPr>
          <a:xfrm>
            <a:off x="-1" y="1370356"/>
            <a:ext cx="7947482" cy="377314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1. GBDTs: Decision Trees for Different Sets of Features: </a:t>
            </a:r>
          </a:p>
          <a:p>
            <a:pPr lvl="1"/>
            <a:r>
              <a:rPr lang="en-US" sz="1600" dirty="0"/>
              <a:t>Different weak learners for diverse features</a:t>
            </a:r>
          </a:p>
          <a:p>
            <a:pPr lvl="1"/>
            <a:r>
              <a:rPr lang="en-US" sz="1600" dirty="0"/>
              <a:t>Informative feature space </a:t>
            </a:r>
            <a:r>
              <a:rPr lang="en-US" sz="1600" dirty="0">
                <a:sym typeface="Wingdings" panose="05000000000000000000" pitchFamily="2" charset="2"/>
              </a:rPr>
              <a:t> More holistic view for the task.</a:t>
            </a:r>
          </a:p>
          <a:p>
            <a:pPr lvl="1"/>
            <a:r>
              <a:rPr lang="en-US" sz="1600" dirty="0">
                <a:solidFill>
                  <a:srgbClr val="FF1515"/>
                </a:solidFill>
                <a:sym typeface="Wingdings" panose="05000000000000000000" pitchFamily="2" charset="2"/>
              </a:rPr>
              <a:t>Require a detailed description of the problem </a:t>
            </a:r>
          </a:p>
          <a:p>
            <a:pPr marL="457200" lvl="1" indent="0">
              <a:buFont typeface="Arial"/>
              <a:buNone/>
            </a:pPr>
            <a:r>
              <a:rPr lang="en-US" sz="1600" dirty="0">
                <a:solidFill>
                  <a:srgbClr val="FF1515"/>
                </a:solidFill>
                <a:sym typeface="Wingdings" panose="05000000000000000000" pitchFamily="2" charset="2"/>
              </a:rPr>
              <a:t>    (</a:t>
            </a:r>
            <a:r>
              <a:rPr lang="en-US" sz="1600" dirty="0" err="1">
                <a:solidFill>
                  <a:srgbClr val="FF1515"/>
                </a:solidFill>
                <a:sym typeface="Wingdings" panose="05000000000000000000" pitchFamily="2" charset="2"/>
              </a:rPr>
              <a:t>eg</a:t>
            </a:r>
            <a:r>
              <a:rPr lang="en-US" sz="1600" dirty="0">
                <a:solidFill>
                  <a:srgbClr val="FF1515"/>
                </a:solidFill>
                <a:sym typeface="Wingdings" panose="05000000000000000000" pitchFamily="2" charset="2"/>
              </a:rPr>
              <a:t> paper size, average number of dots, total folds </a:t>
            </a:r>
            <a:r>
              <a:rPr lang="en-US" sz="1600" dirty="0" err="1">
                <a:solidFill>
                  <a:srgbClr val="FF1515"/>
                </a:solidFill>
                <a:sym typeface="Wingdings" panose="05000000000000000000" pitchFamily="2" charset="2"/>
              </a:rPr>
              <a:t>etc</a:t>
            </a:r>
            <a:r>
              <a:rPr lang="en-US" sz="1600" dirty="0">
                <a:solidFill>
                  <a:srgbClr val="FF1515"/>
                </a:solidFill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Font typeface="Arial"/>
              <a:buNone/>
            </a:pPr>
            <a:endParaRPr lang="en-US" sz="1800" dirty="0">
              <a:solidFill>
                <a:srgbClr val="FF1515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2. Neural Networks: Transform the Feature Space</a:t>
            </a:r>
          </a:p>
          <a:p>
            <a:pPr lvl="1"/>
            <a:r>
              <a:rPr lang="en-US" sz="1600" dirty="0">
                <a:sym typeface="Wingdings" panose="05000000000000000000" pitchFamily="2" charset="2"/>
              </a:rPr>
              <a:t>Multiple affine transformations </a:t>
            </a:r>
          </a:p>
          <a:p>
            <a:pPr lvl="1"/>
            <a:r>
              <a:rPr lang="en-US" sz="1600" dirty="0">
                <a:sym typeface="Wingdings" panose="05000000000000000000" pitchFamily="2" charset="2"/>
              </a:rPr>
              <a:t>Find a meaningful representation of the feature space</a:t>
            </a:r>
          </a:p>
          <a:p>
            <a:pPr lvl="1"/>
            <a:r>
              <a:rPr lang="en-US" sz="1600" dirty="0">
                <a:solidFill>
                  <a:srgbClr val="FF1515"/>
                </a:solidFill>
                <a:sym typeface="Wingdings" panose="05000000000000000000" pitchFamily="2" charset="2"/>
              </a:rPr>
              <a:t>Unfold the paper (given enough data) and count</a:t>
            </a:r>
            <a:endParaRPr lang="en-US" sz="1800" dirty="0">
              <a:sym typeface="Wingdings" panose="05000000000000000000" pitchFamily="2" charset="2"/>
            </a:endParaRPr>
          </a:p>
          <a:p>
            <a:pPr marL="457200" lvl="1" indent="0">
              <a:buFont typeface="Arial"/>
              <a:buNone/>
            </a:pPr>
            <a:r>
              <a:rPr lang="en-US" sz="1600" dirty="0">
                <a:sym typeface="Wingdings" panose="05000000000000000000" pitchFamily="2" charset="2"/>
              </a:rPr>
              <a:t>											</a:t>
            </a:r>
          </a:p>
          <a:p>
            <a:pPr marL="457200" lvl="1" indent="0">
              <a:buFont typeface="Arial"/>
              <a:buNone/>
            </a:pPr>
            <a:endParaRPr lang="en-US" sz="1600" dirty="0">
              <a:sym typeface="Wingdings" panose="05000000000000000000" pitchFamily="2" charset="2"/>
            </a:endParaRPr>
          </a:p>
          <a:p>
            <a:pPr marL="457200" lvl="1" indent="0">
              <a:buFont typeface="Arial"/>
              <a:buNone/>
            </a:pPr>
            <a:r>
              <a:rPr lang="en-US" sz="1600" dirty="0">
                <a:sym typeface="Wingdings" panose="05000000000000000000" pitchFamily="2" charset="2"/>
              </a:rPr>
              <a:t>		</a:t>
            </a:r>
            <a:endParaRPr lang="en-US" sz="1800" dirty="0">
              <a:sym typeface="Wingdings" panose="05000000000000000000" pitchFamily="2" charset="2"/>
            </a:endParaRPr>
          </a:p>
        </p:txBody>
      </p:sp>
      <p:pic>
        <p:nvPicPr>
          <p:cNvPr id="5" name="Picture 2" descr="31,044 Crumpled Paper Ball Images, Stock Photos &amp; Vectors | Shutterstock">
            <a:extLst>
              <a:ext uri="{FF2B5EF4-FFF2-40B4-BE49-F238E27FC236}">
                <a16:creationId xmlns:a16="http://schemas.microsoft.com/office/drawing/2014/main" id="{6A43E2A5-D574-5927-D5CE-BFF876DC71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10"/>
          <a:stretch/>
        </p:blipFill>
        <p:spPr bwMode="auto">
          <a:xfrm>
            <a:off x="6074847" y="2157047"/>
            <a:ext cx="2776802" cy="181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E3C502-D079-2381-A43C-FF728F9E97C5}"/>
              </a:ext>
            </a:extLst>
          </p:cNvPr>
          <p:cNvSpPr txBox="1"/>
          <p:nvPr/>
        </p:nvSpPr>
        <p:spPr>
          <a:xfrm>
            <a:off x="6079911" y="1695382"/>
            <a:ext cx="3735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Imaginary Problem:</a:t>
            </a:r>
          </a:p>
          <a:p>
            <a:r>
              <a:rPr lang="en-US" sz="1200" dirty="0"/>
              <a:t>Count dots inside the folded paper</a:t>
            </a:r>
            <a:endParaRPr lang="nl-BE" sz="1200" dirty="0"/>
          </a:p>
        </p:txBody>
      </p:sp>
    </p:spTree>
    <p:extLst>
      <p:ext uri="{BB962C8B-B14F-4D97-AF65-F5344CB8AC3E}">
        <p14:creationId xmlns:p14="http://schemas.microsoft.com/office/powerpoint/2010/main" val="18321692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E7AB4-79C4-7B50-2F3C-9E5B3A95A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1F703-D53C-CA35-1E6D-7BC4AAB36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neural networks for forecasting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52040-595F-6321-1E7B-7E5E674614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924" y="1258003"/>
            <a:ext cx="7413625" cy="343376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Building Neural Networks is </a:t>
            </a:r>
            <a:r>
              <a:rPr lang="en-US" dirty="0">
                <a:solidFill>
                  <a:srgbClr val="FF0000"/>
                </a:solidFill>
              </a:rPr>
              <a:t>engineering art.</a:t>
            </a:r>
          </a:p>
          <a:p>
            <a:pPr marL="0" indent="0">
              <a:buNone/>
            </a:pPr>
            <a:r>
              <a:rPr lang="en-US" dirty="0"/>
              <a:t>You need to understand how each brick operates </a:t>
            </a:r>
          </a:p>
          <a:p>
            <a:pPr marL="0" indent="0">
              <a:buNone/>
            </a:pPr>
            <a:r>
              <a:rPr lang="en-US" sz="1600" dirty="0"/>
              <a:t>(</a:t>
            </a:r>
            <a:r>
              <a:rPr lang="en-US" sz="1600" dirty="0" err="1"/>
              <a:t>Eg</a:t>
            </a:r>
            <a:r>
              <a:rPr lang="en-US" sz="1600" dirty="0"/>
              <a:t>: Feed forward NNs does not understand sequences)</a:t>
            </a:r>
            <a:endParaRPr lang="nl-BE" sz="1600" dirty="0"/>
          </a:p>
        </p:txBody>
      </p:sp>
      <p:pic>
        <p:nvPicPr>
          <p:cNvPr id="2050" name="Picture 2" descr="Sorry, But the Perfect Lego Brick May Never Be Eco-Friendly | WIRED">
            <a:extLst>
              <a:ext uri="{FF2B5EF4-FFF2-40B4-BE49-F238E27FC236}">
                <a16:creationId xmlns:a16="http://schemas.microsoft.com/office/drawing/2014/main" id="{69A98966-599B-7CE0-0188-771E8E831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4" t="25725" r="5809" b="10072"/>
          <a:stretch/>
        </p:blipFill>
        <p:spPr bwMode="auto">
          <a:xfrm>
            <a:off x="5790663" y="1056806"/>
            <a:ext cx="3345169" cy="138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Understanding RNN and LSTM. What is Neural Network? | by Aditi Mittal |  Medium">
            <a:extLst>
              <a:ext uri="{FF2B5EF4-FFF2-40B4-BE49-F238E27FC236}">
                <a16:creationId xmlns:a16="http://schemas.microsoft.com/office/drawing/2014/main" id="{71A83E09-EEA5-D34A-7F46-2538DED963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" r="8206" b="8783"/>
          <a:stretch/>
        </p:blipFill>
        <p:spPr bwMode="auto">
          <a:xfrm>
            <a:off x="5044189" y="2858091"/>
            <a:ext cx="3805679" cy="137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23B0EC80-3C42-6CAE-6D25-B19B0D421C21}"/>
              </a:ext>
            </a:extLst>
          </p:cNvPr>
          <p:cNvCxnSpPr>
            <a:endCxn id="4" idx="1"/>
          </p:cNvCxnSpPr>
          <p:nvPr/>
        </p:nvCxnSpPr>
        <p:spPr>
          <a:xfrm rot="16200000" flipH="1">
            <a:off x="4238988" y="2738934"/>
            <a:ext cx="1378056" cy="232346"/>
          </a:xfrm>
          <a:prstGeom prst="curved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F4F95E4-0CE9-A399-4FBA-2CA9B7AF4D8B}"/>
              </a:ext>
            </a:extLst>
          </p:cNvPr>
          <p:cNvSpPr txBox="1"/>
          <p:nvPr/>
        </p:nvSpPr>
        <p:spPr>
          <a:xfrm>
            <a:off x="194872" y="2571750"/>
            <a:ext cx="43771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restrict the function space of models through architectural selections!</a:t>
            </a: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LSTMs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sequence</a:t>
            </a: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Convolutions</a:t>
            </a:r>
            <a:r>
              <a:rPr lang="nl-BE" dirty="0"/>
              <a:t> (or </a:t>
            </a:r>
            <a:r>
              <a:rPr lang="nl-BE" dirty="0" err="1"/>
              <a:t>temporal</a:t>
            </a:r>
            <a:r>
              <a:rPr lang="nl-BE" dirty="0"/>
              <a:t> </a:t>
            </a:r>
            <a:r>
              <a:rPr lang="nl-BE" dirty="0" err="1"/>
              <a:t>convolutions</a:t>
            </a:r>
            <a:r>
              <a:rPr lang="nl-BE" dirty="0"/>
              <a:t>) </a:t>
            </a:r>
            <a:r>
              <a:rPr lang="nl-BE" dirty="0" err="1"/>
              <a:t>for</a:t>
            </a:r>
            <a:r>
              <a:rPr lang="nl-BE" dirty="0"/>
              <a:t> time </a:t>
            </a:r>
            <a:r>
              <a:rPr lang="nl-BE" dirty="0" err="1"/>
              <a:t>patterns</a:t>
            </a:r>
            <a:endParaRPr lang="nl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Transformers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long </a:t>
            </a:r>
            <a:r>
              <a:rPr lang="nl-BE" dirty="0" err="1"/>
              <a:t>dependencies</a:t>
            </a:r>
            <a:r>
              <a:rPr lang="nl-BE" dirty="0"/>
              <a:t> (but miss time information)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01ADD4-94B6-B988-A2CB-C12738A7F505}"/>
              </a:ext>
            </a:extLst>
          </p:cNvPr>
          <p:cNvSpPr txBox="1"/>
          <p:nvPr/>
        </p:nvSpPr>
        <p:spPr>
          <a:xfrm>
            <a:off x="292308" y="4730292"/>
            <a:ext cx="9039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Each architecture requires different fitting &amp; preprocessing steps. </a:t>
            </a:r>
            <a:r>
              <a:rPr lang="en-US" dirty="0">
                <a:solidFill>
                  <a:srgbClr val="FF0000"/>
                </a:solidFill>
              </a:rPr>
              <a:t>Mastering is hard!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3219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3E778-4CF2-E2AF-83A7-724516064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06F88-62B2-9D59-CFFC-B694CC4F2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well-known architectures first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C1CEE-2E8B-6B30-A417-C29F75B56D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9057" y="998814"/>
            <a:ext cx="8188863" cy="343376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Talented researchers have already built cool models: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DeepAR</a:t>
            </a:r>
            <a:r>
              <a:rPr lang="en-US" dirty="0"/>
              <a:t> -&gt; LSTM with probabilistic output</a:t>
            </a:r>
          </a:p>
          <a:p>
            <a:r>
              <a:rPr lang="en-US" dirty="0"/>
              <a:t>NBEATs -&gt; Blocks of Feed Forward NNs</a:t>
            </a:r>
          </a:p>
          <a:p>
            <a:r>
              <a:rPr lang="en-US" dirty="0"/>
              <a:t>TFT -&gt; Combination of Attentions with LSTMs</a:t>
            </a:r>
          </a:p>
          <a:p>
            <a:r>
              <a:rPr lang="en-US" dirty="0"/>
              <a:t>-former -&gt; many Transformer based architectures</a:t>
            </a:r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4" name="Picture 2" descr="Time Series forecasting with NBEATS | DeepDetect">
            <a:extLst>
              <a:ext uri="{FF2B5EF4-FFF2-40B4-BE49-F238E27FC236}">
                <a16:creationId xmlns:a16="http://schemas.microsoft.com/office/drawing/2014/main" id="{041EE8B1-0B80-108A-D558-26B40C008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405" y="3321642"/>
            <a:ext cx="2724820" cy="177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laytika Tech. Blog - Multi-horizon Forecasting using Temporal Fusion  Transformers – A Comprehensive Overview – Part 2">
            <a:extLst>
              <a:ext uri="{FF2B5EF4-FFF2-40B4-BE49-F238E27FC236}">
                <a16:creationId xmlns:a16="http://schemas.microsoft.com/office/drawing/2014/main" id="{E76DCC57-2576-AF88-4299-028BA9B59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466" y="998814"/>
            <a:ext cx="2908459" cy="234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Yes, Transformers are Effective for Time Series Forecasting (+ Autoformer)">
            <a:extLst>
              <a:ext uri="{FF2B5EF4-FFF2-40B4-BE49-F238E27FC236}">
                <a16:creationId xmlns:a16="http://schemas.microsoft.com/office/drawing/2014/main" id="{64556961-1A31-789F-25B5-274240B4B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9" b="23497"/>
          <a:stretch/>
        </p:blipFill>
        <p:spPr bwMode="auto">
          <a:xfrm>
            <a:off x="5049225" y="3477846"/>
            <a:ext cx="4094775" cy="162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494BB6-7BA6-0C8A-BB2F-466F84B316F8}"/>
              </a:ext>
            </a:extLst>
          </p:cNvPr>
          <p:cNvSpPr txBox="1"/>
          <p:nvPr/>
        </p:nvSpPr>
        <p:spPr>
          <a:xfrm>
            <a:off x="60048" y="4026555"/>
            <a:ext cx="2122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More on this later on your course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4992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01FDF-EE8D-30F1-5E80-815410E66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74EB2-F57D-B41E-726A-1EDF9B795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Practical example 2.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13075F-B186-711D-5A9B-7AB90318C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Machine Learning for Forecasting (Part 3)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3683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CB16C-564E-9273-C722-0164764B8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49E93-6831-A98B-8F40-0B08409D7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Section 4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71327-A9FB-9184-8CEA-85C400786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Machine Learning for Forecasting in Practice (Advanced)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8882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70064-6595-D769-C757-2416A0212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29905-C85D-7CE3-A03A-F30BFF4CA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is easy, right?</a:t>
            </a:r>
            <a:endParaRPr lang="nl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DCEA52-57B5-E73E-4196-582C094D8D8F}"/>
              </a:ext>
            </a:extLst>
          </p:cNvPr>
          <p:cNvSpPr txBox="1"/>
          <p:nvPr/>
        </p:nvSpPr>
        <p:spPr>
          <a:xfrm>
            <a:off x="395766" y="1094422"/>
            <a:ext cx="59631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buFont typeface="+mj-lt"/>
              <a:buAutoNum type="arabicPeriod"/>
            </a:pPr>
            <a:r>
              <a:rPr lang="nl-BE" sz="1800" b="0" i="0" u="none" strike="noStrike" dirty="0">
                <a:effectLst/>
                <a:latin typeface="Arial" panose="020B0604020202020204" pitchFamily="34" charset="0"/>
              </a:rPr>
              <a:t>Collect data</a:t>
            </a:r>
          </a:p>
          <a:p>
            <a:pPr rtl="0" fontAlgn="base">
              <a:buFont typeface="+mj-lt"/>
              <a:buAutoNum type="arabicPeriod"/>
            </a:pPr>
            <a:r>
              <a:rPr lang="nl-BE" sz="1800" b="0" i="0" u="none" strike="noStrike" dirty="0">
                <a:effectLst/>
                <a:latin typeface="Arial" panose="020B0604020202020204" pitchFamily="34" charset="0"/>
              </a:rPr>
              <a:t>Train model</a:t>
            </a:r>
          </a:p>
          <a:p>
            <a:pPr rtl="0" fontAlgn="base">
              <a:buFont typeface="+mj-lt"/>
              <a:buAutoNum type="arabicPeriod"/>
            </a:pPr>
            <a:r>
              <a:rPr lang="nl-BE" sz="1800" b="0" i="0" u="none" strike="noStrike" dirty="0" err="1">
                <a:effectLst/>
                <a:latin typeface="Arial" panose="020B0604020202020204" pitchFamily="34" charset="0"/>
              </a:rPr>
              <a:t>Use</a:t>
            </a:r>
            <a:r>
              <a:rPr lang="nl-BE" sz="1800" b="0" i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nl-BE" sz="1800" b="0" i="0" u="none" strike="noStrike" dirty="0" err="1">
                <a:effectLst/>
                <a:latin typeface="Arial" panose="020B0604020202020204" pitchFamily="34" charset="0"/>
              </a:rPr>
              <a:t>your</a:t>
            </a:r>
            <a:r>
              <a:rPr lang="nl-BE" sz="1800" b="0" i="0" u="none" strike="noStrike" dirty="0">
                <a:effectLst/>
                <a:latin typeface="Arial" panose="020B0604020202020204" pitchFamily="34" charset="0"/>
              </a:rPr>
              <a:t> model </a:t>
            </a:r>
            <a:r>
              <a:rPr lang="nl-BE" sz="1800" b="0" i="0" u="none" strike="noStrike" dirty="0" err="1">
                <a:effectLst/>
                <a:latin typeface="Arial" panose="020B0604020202020204" pitchFamily="34" charset="0"/>
              </a:rPr>
              <a:t>for</a:t>
            </a:r>
            <a:r>
              <a:rPr lang="nl-BE" sz="1800" b="0" i="0" u="none" strike="noStrike" dirty="0">
                <a:effectLst/>
                <a:latin typeface="Arial" panose="020B0604020202020204" pitchFamily="34" charset="0"/>
              </a:rPr>
              <a:t> business </a:t>
            </a:r>
            <a:r>
              <a:rPr lang="nl-BE" sz="1800" b="0" i="0" u="none" strike="noStrike" dirty="0" err="1">
                <a:effectLst/>
                <a:latin typeface="Arial" panose="020B0604020202020204" pitchFamily="34" charset="0"/>
              </a:rPr>
              <a:t>decisions</a:t>
            </a:r>
            <a:endParaRPr lang="nl-BE" sz="1800" b="0" i="0" u="none" strike="noStrike" dirty="0">
              <a:effectLst/>
              <a:latin typeface="Arial" panose="020B0604020202020204" pitchFamily="34" charset="0"/>
            </a:endParaRPr>
          </a:p>
          <a:p>
            <a:pPr rtl="0" fontAlgn="base">
              <a:buFont typeface="+mj-lt"/>
              <a:buAutoNum type="arabicPeriod"/>
            </a:pPr>
            <a:br>
              <a:rPr lang="nl-BE" sz="1800" b="0" i="0" u="none" strike="noStrike" dirty="0">
                <a:effectLst/>
                <a:latin typeface="Arial" panose="020B0604020202020204" pitchFamily="34" charset="0"/>
              </a:rPr>
            </a:br>
            <a:endParaRPr lang="nl-BE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8947D244-47F9-DD0F-348D-252C3DB4D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22" y="2024108"/>
            <a:ext cx="5845227" cy="272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0388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02717-BA96-B884-99E4-83B3A601F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090FA-169E-A45E-BDA5-E41EB554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is easy, right?</a:t>
            </a:r>
            <a:endParaRPr lang="nl-B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D6DBD7-E7D8-97C7-C844-C3ED4634A121}"/>
              </a:ext>
            </a:extLst>
          </p:cNvPr>
          <p:cNvSpPr txBox="1"/>
          <p:nvPr/>
        </p:nvSpPr>
        <p:spPr>
          <a:xfrm>
            <a:off x="396184" y="1079666"/>
            <a:ext cx="596233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Choose a metric to optimize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Collect data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Train model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Realize many labels are wrong -&gt; relabel data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Train model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Model performs poorly on one class -&gt; collect more data for that class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Train model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Model performs poorly on most recent data -&gt; collect more recent data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Train model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Deploy model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Dream about $$$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Wake up at 2am to complaints that model biases against one group -&gt; revert to older version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Get more data, train more, do more testing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Deploy model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Pray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Model performs well but revenue decreasing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Cry</a:t>
            </a:r>
          </a:p>
          <a:p>
            <a:pPr rtl="0" fontAlgn="base"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Choose a different metric</a:t>
            </a:r>
          </a:p>
          <a:p>
            <a:pPr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1200" b="0" i="0" u="none" strike="noStrike" dirty="0">
                <a:effectLst/>
                <a:latin typeface="Arial" panose="020B0604020202020204" pitchFamily="34" charset="0"/>
              </a:rPr>
              <a:t>Start over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44A2BE-4BD0-59DB-51DF-13D65B49E8A0}"/>
              </a:ext>
            </a:extLst>
          </p:cNvPr>
          <p:cNvSpPr txBox="1"/>
          <p:nvPr/>
        </p:nvSpPr>
        <p:spPr>
          <a:xfrm>
            <a:off x="5853660" y="1536492"/>
            <a:ext cx="2960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Steps 15 and 17 are essential</a:t>
            </a:r>
            <a:endParaRPr lang="nl-BE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794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7419C-BE93-453E-AA1D-886814213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Forecasting Lifecycle</a:t>
            </a:r>
            <a:endParaRPr lang="nl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4C9F2C4-DC4E-D1E2-F9B6-750DF7746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20" y="1090391"/>
            <a:ext cx="7603588" cy="158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BC29C6-9143-F21B-6CDE-051041124B5A}"/>
              </a:ext>
            </a:extLst>
          </p:cNvPr>
          <p:cNvSpPr txBox="1"/>
          <p:nvPr/>
        </p:nvSpPr>
        <p:spPr>
          <a:xfrm>
            <a:off x="821346" y="2791581"/>
            <a:ext cx="7174523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Scoping: </a:t>
            </a:r>
            <a:r>
              <a:rPr lang="en-US" dirty="0"/>
              <a:t>Clearly define the project, the goals, the objectives, </a:t>
            </a:r>
            <a:r>
              <a:rPr lang="en-US" dirty="0" err="1"/>
              <a:t>etc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Data: </a:t>
            </a:r>
            <a:r>
              <a:rPr lang="en-US" dirty="0"/>
              <a:t>Collect, extract or acquire the data needed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Modelling: </a:t>
            </a:r>
            <a:r>
              <a:rPr lang="en-US" dirty="0"/>
              <a:t>Train your AI Model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Deployment</a:t>
            </a:r>
            <a:r>
              <a:rPr lang="en-US" dirty="0"/>
              <a:t>: Put the model “in production” for decision making</a:t>
            </a:r>
          </a:p>
          <a:p>
            <a:pPr>
              <a:lnSpc>
                <a:spcPct val="150000"/>
              </a:lnSpc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203022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9F7D8-014A-1066-EF02-3A9FA31C7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Scoping</a:t>
            </a:r>
            <a:endParaRPr lang="nl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21B5FA-3E61-BA98-25B7-01617CA21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9"/>
          <a:stretch/>
        </p:blipFill>
        <p:spPr bwMode="auto">
          <a:xfrm>
            <a:off x="624468" y="1367882"/>
            <a:ext cx="7590263" cy="14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1FA988-6CFB-F363-F5E3-34BC18A618DF}"/>
              </a:ext>
            </a:extLst>
          </p:cNvPr>
          <p:cNvSpPr txBox="1"/>
          <p:nvPr/>
        </p:nvSpPr>
        <p:spPr>
          <a:xfrm>
            <a:off x="519510" y="3263531"/>
            <a:ext cx="6668429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What task are we trying to solve?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How can future predictions assist us?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Is it feasible?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Will my solution add value?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89B2FB-313D-9070-2F46-AC69E8640865}"/>
              </a:ext>
            </a:extLst>
          </p:cNvPr>
          <p:cNvSpPr txBox="1"/>
          <p:nvPr/>
        </p:nvSpPr>
        <p:spPr>
          <a:xfrm>
            <a:off x="624468" y="2894199"/>
            <a:ext cx="515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Before we start it is essential to consider: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9728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0382F-6AC4-2BA0-2F0F-5F5B166D0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76FBB42-3039-B832-59A7-EC6FE9FF3860}"/>
              </a:ext>
            </a:extLst>
          </p:cNvPr>
          <p:cNvSpPr txBox="1"/>
          <p:nvPr/>
        </p:nvSpPr>
        <p:spPr>
          <a:xfrm>
            <a:off x="586489" y="993697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goal: </a:t>
            </a:r>
            <a:r>
              <a:rPr lang="en-US" dirty="0"/>
              <a:t>Assist students in exams using online activity data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EF0060-FBEC-5721-A0EA-31D1944FD8B8}"/>
              </a:ext>
            </a:extLst>
          </p:cNvPr>
          <p:cNvSpPr txBox="1"/>
          <p:nvPr/>
        </p:nvSpPr>
        <p:spPr>
          <a:xfrm>
            <a:off x="586487" y="1406039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plan: </a:t>
            </a:r>
            <a:r>
              <a:rPr lang="en-US" dirty="0"/>
              <a:t>Use predictive analytics to predictive the performance of students in exams</a:t>
            </a:r>
          </a:p>
        </p:txBody>
      </p:sp>
      <p:pic>
        <p:nvPicPr>
          <p:cNvPr id="7" name="Google Shape;1667;p37">
            <a:extLst>
              <a:ext uri="{FF2B5EF4-FFF2-40B4-BE49-F238E27FC236}">
                <a16:creationId xmlns:a16="http://schemas.microsoft.com/office/drawing/2014/main" id="{5B917D90-0057-9392-1A23-316E3AA697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1896" y="2389655"/>
            <a:ext cx="6435864" cy="241998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1547822-DD8A-5B66-D0DE-BFF6B5378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56" y="311433"/>
            <a:ext cx="7269038" cy="480322"/>
          </a:xfrm>
        </p:spPr>
        <p:txBody>
          <a:bodyPr/>
          <a:lstStyle/>
          <a:p>
            <a:r>
              <a:rPr lang="en-US" dirty="0"/>
              <a:t>Case Study: Improving Students Exam Performance</a:t>
            </a:r>
            <a:endParaRPr lang="nl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E4630B-9FE5-A0CF-2224-DA42892680D7}"/>
              </a:ext>
            </a:extLst>
          </p:cNvPr>
          <p:cNvSpPr txBox="1"/>
          <p:nvPr/>
        </p:nvSpPr>
        <p:spPr>
          <a:xfrm>
            <a:off x="586488" y="1818381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data: </a:t>
            </a:r>
            <a:r>
              <a:rPr lang="en-US" dirty="0"/>
              <a:t>Students online activity.</a:t>
            </a:r>
          </a:p>
        </p:txBody>
      </p:sp>
    </p:spTree>
    <p:extLst>
      <p:ext uri="{BB962C8B-B14F-4D97-AF65-F5344CB8AC3E}">
        <p14:creationId xmlns:p14="http://schemas.microsoft.com/office/powerpoint/2010/main" val="219886586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D7874-571A-945F-D87C-C913B44BF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27EFEA2-014D-255B-EF64-803B18B144F9}"/>
              </a:ext>
            </a:extLst>
          </p:cNvPr>
          <p:cNvGrpSpPr/>
          <p:nvPr/>
        </p:nvGrpSpPr>
        <p:grpSpPr>
          <a:xfrm>
            <a:off x="977840" y="2389656"/>
            <a:ext cx="6379920" cy="2419988"/>
            <a:chOff x="977840" y="2389656"/>
            <a:chExt cx="6379920" cy="2419988"/>
          </a:xfrm>
        </p:grpSpPr>
        <p:pic>
          <p:nvPicPr>
            <p:cNvPr id="8" name="Google Shape;1720;p38">
              <a:extLst>
                <a:ext uri="{FF2B5EF4-FFF2-40B4-BE49-F238E27FC236}">
                  <a16:creationId xmlns:a16="http://schemas.microsoft.com/office/drawing/2014/main" id="{A9B4FD7E-F857-4A36-AD9A-172A0065F703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77840" y="2389656"/>
              <a:ext cx="6379920" cy="24199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6123BD4-FC8C-DF4C-F7F6-386D13F67979}"/>
                </a:ext>
              </a:extLst>
            </p:cNvPr>
            <p:cNvSpPr txBox="1"/>
            <p:nvPr/>
          </p:nvSpPr>
          <p:spPr>
            <a:xfrm>
              <a:off x="2019673" y="2820025"/>
              <a:ext cx="1121664" cy="27699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Early Semester</a:t>
              </a:r>
              <a:endParaRPr lang="nl-BE" sz="1200" b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EC70A6-1EF9-5B82-1FCE-21980E2DD679}"/>
                </a:ext>
              </a:extLst>
            </p:cNvPr>
            <p:cNvSpPr txBox="1"/>
            <p:nvPr/>
          </p:nvSpPr>
          <p:spPr>
            <a:xfrm>
              <a:off x="3606968" y="2820025"/>
              <a:ext cx="1121664" cy="27699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Mid Semester</a:t>
              </a:r>
              <a:endParaRPr lang="nl-BE" sz="12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10CD294-4E5C-4411-A9CB-AEF94080E491}"/>
                </a:ext>
              </a:extLst>
            </p:cNvPr>
            <p:cNvSpPr txBox="1"/>
            <p:nvPr/>
          </p:nvSpPr>
          <p:spPr>
            <a:xfrm>
              <a:off x="5173481" y="2820025"/>
              <a:ext cx="1121664" cy="27699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Late Semester</a:t>
              </a:r>
              <a:endParaRPr lang="nl-BE" sz="12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1043F8-2767-A692-13F7-1EEFA8D2F0D7}"/>
                </a:ext>
              </a:extLst>
            </p:cNvPr>
            <p:cNvSpPr txBox="1"/>
            <p:nvPr/>
          </p:nvSpPr>
          <p:spPr>
            <a:xfrm>
              <a:off x="6528577" y="2690615"/>
              <a:ext cx="595750" cy="46166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Exam</a:t>
              </a:r>
            </a:p>
            <a:p>
              <a:pPr algn="ctr"/>
              <a:r>
                <a:rPr lang="en-US" sz="1200" b="1" dirty="0"/>
                <a:t>Period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CEA3804-995B-4875-526C-A4EB2E148DD2}"/>
              </a:ext>
            </a:extLst>
          </p:cNvPr>
          <p:cNvSpPr txBox="1"/>
          <p:nvPr/>
        </p:nvSpPr>
        <p:spPr>
          <a:xfrm>
            <a:off x="586489" y="993697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goal: </a:t>
            </a:r>
            <a:r>
              <a:rPr lang="en-US" dirty="0"/>
              <a:t>Assist students in exams using online activity data</a:t>
            </a:r>
            <a:endParaRPr lang="nl-B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CB7E1C-6BD8-42D9-5058-829920AA4FAC}"/>
              </a:ext>
            </a:extLst>
          </p:cNvPr>
          <p:cNvSpPr txBox="1"/>
          <p:nvPr/>
        </p:nvSpPr>
        <p:spPr>
          <a:xfrm>
            <a:off x="586487" y="1406039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plan: </a:t>
            </a:r>
            <a:r>
              <a:rPr lang="en-US" dirty="0"/>
              <a:t>Use predictive analytics to predictive the performance of students in exams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07DE7CB-2951-73C9-C24D-233AA629C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56" y="311433"/>
            <a:ext cx="7269038" cy="480322"/>
          </a:xfrm>
        </p:spPr>
        <p:txBody>
          <a:bodyPr/>
          <a:lstStyle/>
          <a:p>
            <a:r>
              <a:rPr lang="en-US" dirty="0"/>
              <a:t>Case Study: Improving Students Exam Performance</a:t>
            </a:r>
            <a:endParaRPr lang="nl-BE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FA7B56-FDB2-EC53-A4DB-860D47CD0ED7}"/>
              </a:ext>
            </a:extLst>
          </p:cNvPr>
          <p:cNvSpPr txBox="1"/>
          <p:nvPr/>
        </p:nvSpPr>
        <p:spPr>
          <a:xfrm>
            <a:off x="586488" y="1818381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data: </a:t>
            </a:r>
            <a:r>
              <a:rPr lang="en-US" dirty="0"/>
              <a:t>Students online activity.</a:t>
            </a:r>
          </a:p>
        </p:txBody>
      </p:sp>
    </p:spTree>
    <p:extLst>
      <p:ext uri="{BB962C8B-B14F-4D97-AF65-F5344CB8AC3E}">
        <p14:creationId xmlns:p14="http://schemas.microsoft.com/office/powerpoint/2010/main" val="19848612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161CC-8A9F-47B7-CA23-51C00C60F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C73004-1665-848C-484A-35895A1E66F6}"/>
              </a:ext>
            </a:extLst>
          </p:cNvPr>
          <p:cNvSpPr txBox="1"/>
          <p:nvPr/>
        </p:nvSpPr>
        <p:spPr>
          <a:xfrm>
            <a:off x="586489" y="2399838"/>
            <a:ext cx="3185411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Without scoping: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Collect data from past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Train a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Wait for exams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Predict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Then?</a:t>
            </a:r>
            <a:endParaRPr lang="nl-BE" sz="1600" dirty="0"/>
          </a:p>
        </p:txBody>
      </p:sp>
      <p:pic>
        <p:nvPicPr>
          <p:cNvPr id="14" name="Google Shape;1720;p38">
            <a:extLst>
              <a:ext uri="{FF2B5EF4-FFF2-40B4-BE49-F238E27FC236}">
                <a16:creationId xmlns:a16="http://schemas.microsoft.com/office/drawing/2014/main" id="{647F11F7-D02E-CA3B-855A-642ADBFD9CC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92462" y="2337066"/>
            <a:ext cx="4955981" cy="18798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B66F2B6-BB8D-F0E8-6E61-E1EC65A76403}"/>
              </a:ext>
            </a:extLst>
          </p:cNvPr>
          <p:cNvCxnSpPr/>
          <p:nvPr/>
        </p:nvCxnSpPr>
        <p:spPr>
          <a:xfrm flipV="1">
            <a:off x="8668905" y="3932211"/>
            <a:ext cx="0" cy="419877"/>
          </a:xfrm>
          <a:prstGeom prst="straightConnector1">
            <a:avLst/>
          </a:prstGeom>
          <a:ln w="57150">
            <a:solidFill>
              <a:srgbClr val="FF15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C0E38D8-2C75-5F3E-355C-7C4B9FD6168C}"/>
              </a:ext>
            </a:extLst>
          </p:cNvPr>
          <p:cNvSpPr txBox="1"/>
          <p:nvPr/>
        </p:nvSpPr>
        <p:spPr>
          <a:xfrm>
            <a:off x="8035976" y="4287391"/>
            <a:ext cx="1967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Most common</a:t>
            </a:r>
          </a:p>
          <a:p>
            <a:r>
              <a:rPr lang="en-US" sz="1000" dirty="0">
                <a:solidFill>
                  <a:srgbClr val="FF0000"/>
                </a:solidFill>
              </a:rPr>
              <a:t>Forecasting date</a:t>
            </a:r>
            <a:endParaRPr lang="nl-BE" sz="10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CD3080-6A6F-83E4-EA12-B66B3EAA1A97}"/>
              </a:ext>
            </a:extLst>
          </p:cNvPr>
          <p:cNvSpPr txBox="1"/>
          <p:nvPr/>
        </p:nvSpPr>
        <p:spPr>
          <a:xfrm>
            <a:off x="586489" y="993697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goal: </a:t>
            </a:r>
            <a:r>
              <a:rPr lang="en-US" dirty="0"/>
              <a:t>Assist students in exams using online activity data</a:t>
            </a:r>
            <a:endParaRPr lang="nl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350B5A-90DE-B93A-2AC0-60612D8DC5E8}"/>
              </a:ext>
            </a:extLst>
          </p:cNvPr>
          <p:cNvSpPr txBox="1"/>
          <p:nvPr/>
        </p:nvSpPr>
        <p:spPr>
          <a:xfrm>
            <a:off x="586487" y="1406039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plan: </a:t>
            </a:r>
            <a:r>
              <a:rPr lang="en-US" dirty="0"/>
              <a:t>Use predictive analytics to predictive the performance of students in exams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4A510D9-7165-1E80-EB81-546EC9176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56" y="311433"/>
            <a:ext cx="7269038" cy="480322"/>
          </a:xfrm>
        </p:spPr>
        <p:txBody>
          <a:bodyPr/>
          <a:lstStyle/>
          <a:p>
            <a:r>
              <a:rPr lang="en-US" dirty="0"/>
              <a:t>Case Study: Improving Students Exam Performance</a:t>
            </a:r>
            <a:endParaRPr lang="nl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E11763-A4CE-3344-5043-B30F69EC15C0}"/>
              </a:ext>
            </a:extLst>
          </p:cNvPr>
          <p:cNvSpPr txBox="1"/>
          <p:nvPr/>
        </p:nvSpPr>
        <p:spPr>
          <a:xfrm>
            <a:off x="586488" y="1818381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data: </a:t>
            </a:r>
            <a:r>
              <a:rPr lang="en-US" dirty="0"/>
              <a:t>Students online activity.</a:t>
            </a:r>
          </a:p>
        </p:txBody>
      </p:sp>
    </p:spTree>
    <p:extLst>
      <p:ext uri="{BB962C8B-B14F-4D97-AF65-F5344CB8AC3E}">
        <p14:creationId xmlns:p14="http://schemas.microsoft.com/office/powerpoint/2010/main" val="41949738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42780-1D94-5654-D703-73726C911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720;p38">
            <a:extLst>
              <a:ext uri="{FF2B5EF4-FFF2-40B4-BE49-F238E27FC236}">
                <a16:creationId xmlns:a16="http://schemas.microsoft.com/office/drawing/2014/main" id="{F4C92DE7-5503-3815-450B-EF134235557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92462" y="2337066"/>
            <a:ext cx="4955981" cy="18798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8AC21B-F98E-4A5E-6D18-7A87D38CA93A}"/>
              </a:ext>
            </a:extLst>
          </p:cNvPr>
          <p:cNvCxnSpPr/>
          <p:nvPr/>
        </p:nvCxnSpPr>
        <p:spPr>
          <a:xfrm flipV="1">
            <a:off x="8668905" y="3932211"/>
            <a:ext cx="0" cy="419877"/>
          </a:xfrm>
          <a:prstGeom prst="straightConnector1">
            <a:avLst/>
          </a:prstGeom>
          <a:ln w="57150">
            <a:solidFill>
              <a:srgbClr val="FF15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8E33AAF-3B34-8802-E828-EFF898C5663C}"/>
              </a:ext>
            </a:extLst>
          </p:cNvPr>
          <p:cNvSpPr txBox="1"/>
          <p:nvPr/>
        </p:nvSpPr>
        <p:spPr>
          <a:xfrm>
            <a:off x="8035976" y="4287391"/>
            <a:ext cx="1967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Most common</a:t>
            </a:r>
          </a:p>
          <a:p>
            <a:r>
              <a:rPr lang="en-US" sz="1000" dirty="0">
                <a:solidFill>
                  <a:srgbClr val="FF0000"/>
                </a:solidFill>
              </a:rPr>
              <a:t>Forecasting date</a:t>
            </a:r>
            <a:endParaRPr lang="nl-BE" sz="1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2854FF-8EEE-6FEB-29C4-4AA3AF24F00C}"/>
              </a:ext>
            </a:extLst>
          </p:cNvPr>
          <p:cNvSpPr txBox="1"/>
          <p:nvPr/>
        </p:nvSpPr>
        <p:spPr>
          <a:xfrm>
            <a:off x="586489" y="993697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goal: </a:t>
            </a:r>
            <a:r>
              <a:rPr lang="en-US" dirty="0"/>
              <a:t>Assist students in exams using online activity data</a:t>
            </a:r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E39C59-060F-513E-A364-D601CD203D5A}"/>
              </a:ext>
            </a:extLst>
          </p:cNvPr>
          <p:cNvSpPr txBox="1"/>
          <p:nvPr/>
        </p:nvSpPr>
        <p:spPr>
          <a:xfrm>
            <a:off x="586487" y="1406039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plan: </a:t>
            </a:r>
            <a:r>
              <a:rPr lang="en-US" dirty="0"/>
              <a:t>Use predictive analytics to predictive the performance of students in exams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A3B09E4-1408-5F21-4896-0F2B210DC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56" y="311433"/>
            <a:ext cx="7269038" cy="480322"/>
          </a:xfrm>
        </p:spPr>
        <p:txBody>
          <a:bodyPr/>
          <a:lstStyle/>
          <a:p>
            <a:r>
              <a:rPr lang="en-US" dirty="0"/>
              <a:t>Case Study: Improving Students Exam Performance</a:t>
            </a:r>
            <a:endParaRPr lang="nl-B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2FA51A-1F69-FA1E-86B8-34F9C7CCEF31}"/>
              </a:ext>
            </a:extLst>
          </p:cNvPr>
          <p:cNvSpPr txBox="1"/>
          <p:nvPr/>
        </p:nvSpPr>
        <p:spPr>
          <a:xfrm>
            <a:off x="586488" y="1818381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data: </a:t>
            </a:r>
            <a:r>
              <a:rPr lang="en-US" dirty="0"/>
              <a:t>Students online activity.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9C4DDA-344A-348A-6300-DCD15E01BB52}"/>
              </a:ext>
            </a:extLst>
          </p:cNvPr>
          <p:cNvSpPr txBox="1"/>
          <p:nvPr/>
        </p:nvSpPr>
        <p:spPr>
          <a:xfrm>
            <a:off x="247343" y="2563350"/>
            <a:ext cx="3575152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With scoping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How will I use my prediction?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Will the student have time to adjust?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Are predictions only sufficient?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7067350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970A0-139E-7F48-86E5-6DE76F12B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2007;p43">
            <a:extLst>
              <a:ext uri="{FF2B5EF4-FFF2-40B4-BE49-F238E27FC236}">
                <a16:creationId xmlns:a16="http://schemas.microsoft.com/office/drawing/2014/main" id="{D5DC8454-10AF-0397-C0BA-6EDFF7382AD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4868" y="2118217"/>
            <a:ext cx="4976958" cy="200816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4B4182-F767-531B-6D6C-E0D254E31E8B}"/>
              </a:ext>
            </a:extLst>
          </p:cNvPr>
          <p:cNvSpPr txBox="1"/>
          <p:nvPr/>
        </p:nvSpPr>
        <p:spPr>
          <a:xfrm>
            <a:off x="4815679" y="2478682"/>
            <a:ext cx="1112931" cy="2616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Data Collection</a:t>
            </a:r>
            <a:endParaRPr lang="nl-BE" sz="11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FBA5DC-B043-BCF4-50EA-53E1B307F843}"/>
              </a:ext>
            </a:extLst>
          </p:cNvPr>
          <p:cNvSpPr txBox="1"/>
          <p:nvPr/>
        </p:nvSpPr>
        <p:spPr>
          <a:xfrm>
            <a:off x="7352609" y="2394043"/>
            <a:ext cx="1124678" cy="43088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Strategy Adjustment </a:t>
            </a:r>
            <a:endParaRPr lang="nl-BE" sz="11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A86CD2-4B1B-1977-39A6-F094EAFDC40D}"/>
              </a:ext>
            </a:extLst>
          </p:cNvPr>
          <p:cNvSpPr txBox="1"/>
          <p:nvPr/>
        </p:nvSpPr>
        <p:spPr>
          <a:xfrm>
            <a:off x="247343" y="2563350"/>
            <a:ext cx="3575152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With scoping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How will I use my prediction?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Will the student have time to adjust?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Are predictions only sufficient?</a:t>
            </a:r>
            <a:endParaRPr lang="nl-BE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ECC80-B9D3-094B-6FD2-59B991C54EC9}"/>
              </a:ext>
            </a:extLst>
          </p:cNvPr>
          <p:cNvSpPr txBox="1"/>
          <p:nvPr/>
        </p:nvSpPr>
        <p:spPr>
          <a:xfrm>
            <a:off x="144862" y="3940539"/>
            <a:ext cx="7355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Solution: </a:t>
            </a:r>
          </a:p>
          <a:p>
            <a:pPr marL="342900" indent="-228600">
              <a:buFont typeface="+mj-lt"/>
              <a:buAutoNum type="arabicPeriod"/>
            </a:pPr>
            <a:r>
              <a:rPr lang="en-US" dirty="0"/>
              <a:t>Automatic nudge those in danger</a:t>
            </a:r>
          </a:p>
          <a:p>
            <a:pPr marL="342900" indent="-228600">
              <a:buFont typeface="+mj-lt"/>
              <a:buAutoNum type="arabicPeriod"/>
            </a:pPr>
            <a:r>
              <a:rPr lang="en-US" dirty="0"/>
              <a:t>Identify what contributes to low predictions (to be discussed)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98C05A-5648-7622-E2FC-A31588FC9384}"/>
              </a:ext>
            </a:extLst>
          </p:cNvPr>
          <p:cNvSpPr txBox="1"/>
          <p:nvPr/>
        </p:nvSpPr>
        <p:spPr>
          <a:xfrm>
            <a:off x="586489" y="993697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goal: </a:t>
            </a:r>
            <a:r>
              <a:rPr lang="en-US" dirty="0"/>
              <a:t>Assist students in exams using online activity data</a:t>
            </a:r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7A8705-C082-7261-412D-79C3E10264AE}"/>
              </a:ext>
            </a:extLst>
          </p:cNvPr>
          <p:cNvSpPr txBox="1"/>
          <p:nvPr/>
        </p:nvSpPr>
        <p:spPr>
          <a:xfrm>
            <a:off x="586487" y="1406039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plan: </a:t>
            </a:r>
            <a:r>
              <a:rPr lang="en-US" dirty="0"/>
              <a:t>Use predictive analytics to predictive the performance of students in exams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4BA9C6F-9E37-259A-F53F-A7AD329DD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856" y="311433"/>
            <a:ext cx="7269038" cy="480322"/>
          </a:xfrm>
        </p:spPr>
        <p:txBody>
          <a:bodyPr/>
          <a:lstStyle/>
          <a:p>
            <a:r>
              <a:rPr lang="en-US" dirty="0"/>
              <a:t>Case Study: Improving Students Exam Performance</a:t>
            </a:r>
            <a:endParaRPr lang="nl-B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E19D55-9707-A654-F5A3-CFDD48BE6298}"/>
              </a:ext>
            </a:extLst>
          </p:cNvPr>
          <p:cNvSpPr txBox="1"/>
          <p:nvPr/>
        </p:nvSpPr>
        <p:spPr>
          <a:xfrm>
            <a:off x="586488" y="1818381"/>
            <a:ext cx="826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Our data: </a:t>
            </a:r>
            <a:r>
              <a:rPr lang="en-US" dirty="0"/>
              <a:t>Students online activity.</a:t>
            </a:r>
          </a:p>
        </p:txBody>
      </p:sp>
    </p:spTree>
    <p:extLst>
      <p:ext uri="{BB962C8B-B14F-4D97-AF65-F5344CB8AC3E}">
        <p14:creationId xmlns:p14="http://schemas.microsoft.com/office/powerpoint/2010/main" val="32028342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D03E3-AC44-9521-7F0A-2528D2C04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898A-D61E-2454-A6CF-0B1B72E5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I build a feasible solution?</a:t>
            </a:r>
            <a:endParaRPr lang="nl-BE" dirty="0"/>
          </a:p>
        </p:txBody>
      </p:sp>
      <p:pic>
        <p:nvPicPr>
          <p:cNvPr id="6154" name="Picture 10">
            <a:extLst>
              <a:ext uri="{FF2B5EF4-FFF2-40B4-BE49-F238E27FC236}">
                <a16:creationId xmlns:a16="http://schemas.microsoft.com/office/drawing/2014/main" id="{74753389-7A2A-D98A-7F5F-7296D5565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" y="1905238"/>
            <a:ext cx="307657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>
            <a:extLst>
              <a:ext uri="{FF2B5EF4-FFF2-40B4-BE49-F238E27FC236}">
                <a16:creationId xmlns:a16="http://schemas.microsoft.com/office/drawing/2014/main" id="{B6AB49E6-CBAF-534B-4EA2-41BBDE854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376"/>
          <a:stretch/>
        </p:blipFill>
        <p:spPr bwMode="auto">
          <a:xfrm>
            <a:off x="162196" y="1796393"/>
            <a:ext cx="4545228" cy="214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A60F4D73-1FAD-5E2B-1220-25BC120CE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7" t="7790" r="2581" b="8951"/>
          <a:stretch/>
        </p:blipFill>
        <p:spPr bwMode="auto">
          <a:xfrm>
            <a:off x="3053444" y="3680911"/>
            <a:ext cx="1983813" cy="130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57F310-8E86-F940-54D7-60CDF2F0CC41}"/>
              </a:ext>
            </a:extLst>
          </p:cNvPr>
          <p:cNvSpPr txBox="1"/>
          <p:nvPr/>
        </p:nvSpPr>
        <p:spPr>
          <a:xfrm>
            <a:off x="4869620" y="1466984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Sometimes, our data is not enough</a:t>
            </a:r>
            <a:endParaRPr lang="nl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86701F-B0F1-C909-2197-A9166497DB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686"/>
          <a:stretch/>
        </p:blipFill>
        <p:spPr>
          <a:xfrm>
            <a:off x="4869621" y="1952630"/>
            <a:ext cx="4274380" cy="17282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651B26-685D-AD9D-A856-1AD9D843E896}"/>
              </a:ext>
            </a:extLst>
          </p:cNvPr>
          <p:cNvSpPr txBox="1"/>
          <p:nvPr/>
        </p:nvSpPr>
        <p:spPr>
          <a:xfrm>
            <a:off x="0" y="1447052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 you build software for self-driving car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598133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67835-497A-3D2C-27A6-34372982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E2E39891-CF61-1024-C1FB-6671D51CE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133" y="1516251"/>
            <a:ext cx="3463867" cy="15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5505B3C-3B6A-624D-0913-E2540FE1A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16250"/>
            <a:ext cx="3076313" cy="14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E68DD3FC-8BFA-5FFD-E734-0A2E1D876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41" y="1516251"/>
            <a:ext cx="2215855" cy="148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A7DC31-1492-1580-1AD9-4FC1A0EE6EFF}"/>
              </a:ext>
            </a:extLst>
          </p:cNvPr>
          <p:cNvSpPr txBox="1"/>
          <p:nvPr/>
        </p:nvSpPr>
        <p:spPr>
          <a:xfrm>
            <a:off x="1418074" y="3407118"/>
            <a:ext cx="6307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There is a threshold on “how much” we can predict</a:t>
            </a:r>
            <a:endParaRPr lang="en-US" sz="2000" dirty="0"/>
          </a:p>
          <a:p>
            <a:pPr algn="ctr"/>
            <a:r>
              <a:rPr lang="en-US" sz="1200" dirty="0"/>
              <a:t>(Otherwise, everyone we would be billionaires)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A61F59-0309-ECAE-69FF-B008D615C906}"/>
              </a:ext>
            </a:extLst>
          </p:cNvPr>
          <p:cNvSpPr txBox="1"/>
          <p:nvPr/>
        </p:nvSpPr>
        <p:spPr>
          <a:xfrm>
            <a:off x="984796" y="1211818"/>
            <a:ext cx="877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Easy </a:t>
            </a:r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08F030-88C8-8448-464D-9899F6346063}"/>
              </a:ext>
            </a:extLst>
          </p:cNvPr>
          <p:cNvSpPr txBox="1"/>
          <p:nvPr/>
        </p:nvSpPr>
        <p:spPr>
          <a:xfrm>
            <a:off x="4061109" y="1202743"/>
            <a:ext cx="877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Hard </a:t>
            </a:r>
            <a:endParaRPr lang="nl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CE363-E0DD-1A4B-0002-3C23534FAE86}"/>
              </a:ext>
            </a:extLst>
          </p:cNvPr>
          <p:cNvSpPr txBox="1"/>
          <p:nvPr/>
        </p:nvSpPr>
        <p:spPr>
          <a:xfrm>
            <a:off x="6852410" y="1202743"/>
            <a:ext cx="1379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Impossible </a:t>
            </a:r>
            <a:endParaRPr lang="nl-BE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C56CFE9-7D27-DC76-0FE1-166D51154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</p:spPr>
        <p:txBody>
          <a:bodyPr/>
          <a:lstStyle/>
          <a:p>
            <a:r>
              <a:rPr lang="en-US" dirty="0"/>
              <a:t>In Predictive Analytics: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85865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30DE7-7440-DEB2-813C-B78BA980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28DF-A9FE-B360-0047-DE83CFF3D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Selection Playbook</a:t>
            </a:r>
            <a:endParaRPr lang="nl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E9911-1E94-FD8F-C4C0-C8DE91B75EBF}"/>
              </a:ext>
            </a:extLst>
          </p:cNvPr>
          <p:cNvSpPr txBox="1"/>
          <p:nvPr/>
        </p:nvSpPr>
        <p:spPr>
          <a:xfrm>
            <a:off x="6172045" y="2117556"/>
            <a:ext cx="1129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Train set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699A9D-9E74-1017-3FF4-52D02C3ABEF2}"/>
              </a:ext>
            </a:extLst>
          </p:cNvPr>
          <p:cNvSpPr txBox="1"/>
          <p:nvPr/>
        </p:nvSpPr>
        <p:spPr>
          <a:xfrm>
            <a:off x="8226037" y="2117556"/>
            <a:ext cx="1129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Test set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122EA2-F7B2-D58F-34E6-AB05B6680D88}"/>
              </a:ext>
            </a:extLst>
          </p:cNvPr>
          <p:cNvSpPr txBox="1"/>
          <p:nvPr/>
        </p:nvSpPr>
        <p:spPr>
          <a:xfrm>
            <a:off x="1123818" y="2731425"/>
            <a:ext cx="3833263" cy="19979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1: </a:t>
            </a:r>
            <a:r>
              <a:rPr lang="en-US" sz="1400" dirty="0"/>
              <a:t>Split and keep a period as a “test set”.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2: </a:t>
            </a:r>
            <a:r>
              <a:rPr lang="en-US" sz="1400" dirty="0"/>
              <a:t>“Train” a model on the “train” set.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3: </a:t>
            </a:r>
            <a:r>
              <a:rPr lang="en-US" sz="1400" dirty="0"/>
              <a:t>Make predictions for the “test” set.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4: </a:t>
            </a:r>
            <a:r>
              <a:rPr lang="en-US" sz="1400" dirty="0"/>
              <a:t>Compare predictions with the true values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5: </a:t>
            </a:r>
            <a:r>
              <a:rPr lang="en-US" sz="1400" dirty="0"/>
              <a:t>Pick the model with the lowest error</a:t>
            </a:r>
            <a:endParaRPr lang="nl-BE" sz="1400" dirty="0"/>
          </a:p>
        </p:txBody>
      </p:sp>
      <p:pic>
        <p:nvPicPr>
          <p:cNvPr id="9" name="Picture 2" descr="Output image">
            <a:extLst>
              <a:ext uri="{FF2B5EF4-FFF2-40B4-BE49-F238E27FC236}">
                <a16:creationId xmlns:a16="http://schemas.microsoft.com/office/drawing/2014/main" id="{71F43CAF-94B9-AB68-D111-D527359C4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51" y="2412076"/>
            <a:ext cx="4103649" cy="215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C57BDE6-B75F-21C0-737B-7D1021AA4F43}"/>
                  </a:ext>
                </a:extLst>
              </p:cNvPr>
              <p:cNvSpPr txBox="1"/>
              <p:nvPr/>
            </p:nvSpPr>
            <p:spPr>
              <a:xfrm>
                <a:off x="941650" y="4037113"/>
                <a:ext cx="38332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𝐸𝑟𝑟𝑜𝑟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𝐹𝑜𝑟𝑒𝑐𝑎𝑠𝑡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nl-BE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5322B0-08F8-2948-05C5-3597798AD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650" y="4037113"/>
                <a:ext cx="3833263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744FADE-EAE0-040C-A10D-3BB5AD176A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8075" y="1025656"/>
            <a:ext cx="7979001" cy="13864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800" dirty="0"/>
              <a:t>There no such thing as “a perfect model”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Different models are for different tasks.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We usually pick the model that reduces the error metric we picked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rgbClr val="FF0000"/>
                </a:solidFill>
              </a:rPr>
              <a:t>On the test set!!</a:t>
            </a:r>
            <a:endParaRPr lang="nl-BE" sz="1800" dirty="0">
              <a:solidFill>
                <a:srgbClr val="FF000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200AF58-B12A-52B4-02E7-7560DECB8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5" y="2844274"/>
            <a:ext cx="945119" cy="154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4544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CFEA9-B9CB-07C3-9CE3-D453F4093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9E40C-ACCC-E38D-3F42-83048C6A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Selection Playbook</a:t>
            </a:r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F96CF-F57F-C3A8-1A29-518DA96EFC86}"/>
              </a:ext>
            </a:extLst>
          </p:cNvPr>
          <p:cNvSpPr txBox="1"/>
          <p:nvPr/>
        </p:nvSpPr>
        <p:spPr>
          <a:xfrm>
            <a:off x="1123818" y="2731425"/>
            <a:ext cx="3833263" cy="23210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1: </a:t>
            </a:r>
            <a:r>
              <a:rPr lang="en-US" sz="1400" dirty="0"/>
              <a:t>Split and keep a period as a “test set”.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2: </a:t>
            </a:r>
            <a:r>
              <a:rPr lang="en-US" sz="1400" dirty="0"/>
              <a:t>“Train” a model on the “train” set.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3: </a:t>
            </a:r>
            <a:r>
              <a:rPr lang="en-US" sz="1400" dirty="0"/>
              <a:t>Make predictions for the “test” set.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4: </a:t>
            </a:r>
            <a:r>
              <a:rPr lang="en-US" sz="1400" dirty="0"/>
              <a:t>Compare predictions with the true values</a:t>
            </a:r>
          </a:p>
          <a:p>
            <a:pPr>
              <a:lnSpc>
                <a:spcPct val="150000"/>
              </a:lnSpc>
            </a:pPr>
            <a:endParaRPr lang="en-US" sz="1400" dirty="0"/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FF0000"/>
                </a:solidFill>
              </a:rPr>
              <a:t>Step 5: </a:t>
            </a:r>
            <a:r>
              <a:rPr lang="en-US" sz="1400" dirty="0"/>
              <a:t>Pick the model with the lowest error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FF0000"/>
                </a:solidFill>
              </a:rPr>
              <a:t>Advanced: Repeat on multiple horizons!</a:t>
            </a:r>
            <a:endParaRPr lang="nl-BE" sz="1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F24A350-DB66-0797-34B9-C654C2D0C2EE}"/>
                  </a:ext>
                </a:extLst>
              </p:cNvPr>
              <p:cNvSpPr txBox="1"/>
              <p:nvPr/>
            </p:nvSpPr>
            <p:spPr>
              <a:xfrm>
                <a:off x="941650" y="4037113"/>
                <a:ext cx="38332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𝐸𝑟𝑟𝑜𝑟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𝐹𝑜𝑟𝑒𝑐𝑎𝑠𝑡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nl-BE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5322B0-08F8-2948-05C5-3597798AD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650" y="4037113"/>
                <a:ext cx="3833263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52C9A20-4A2E-4068-F08E-8C93865F40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8075" y="1025656"/>
            <a:ext cx="7979001" cy="13864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800" dirty="0"/>
              <a:t>There no such thing as “a perfect model”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Different models are for different tasks.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We usually pick the model that reduces the error metric we picked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rgbClr val="FF0000"/>
                </a:solidFill>
              </a:rPr>
              <a:t>On the test set!!</a:t>
            </a:r>
            <a:endParaRPr lang="nl-BE" sz="1800" dirty="0">
              <a:solidFill>
                <a:srgbClr val="FF000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6CEA399-ECAA-034E-9415-096D96D5A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5" y="2844274"/>
            <a:ext cx="945119" cy="1545794"/>
          </a:xfrm>
          <a:prstGeom prst="rect">
            <a:avLst/>
          </a:prstGeom>
        </p:spPr>
      </p:pic>
      <p:pic>
        <p:nvPicPr>
          <p:cNvPr id="3" name="Picture 2" descr="Time series cross-validation | R">
            <a:extLst>
              <a:ext uri="{FF2B5EF4-FFF2-40B4-BE49-F238E27FC236}">
                <a16:creationId xmlns:a16="http://schemas.microsoft.com/office/drawing/2014/main" id="{9B11A3BC-69C6-208E-EC47-0253E4E6C2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45" b="10700"/>
          <a:stretch/>
        </p:blipFill>
        <p:spPr bwMode="auto">
          <a:xfrm>
            <a:off x="5048165" y="2731425"/>
            <a:ext cx="4064937" cy="202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3674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E891A-B292-D2CC-830E-B3374D4E9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6D94-31DB-831E-651A-40C1B8E11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Picking an Error Metric</a:t>
            </a:r>
            <a:endParaRPr lang="nl-B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787D51-C5DA-72A9-1296-51A8806A5F0B}"/>
              </a:ext>
            </a:extLst>
          </p:cNvPr>
          <p:cNvSpPr txBox="1"/>
          <p:nvPr/>
        </p:nvSpPr>
        <p:spPr>
          <a:xfrm>
            <a:off x="5039682" y="1327594"/>
            <a:ext cx="39635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Different forecasting metrics have different properties</a:t>
            </a:r>
          </a:p>
          <a:p>
            <a:pPr>
              <a:buClr>
                <a:srgbClr val="FF0000"/>
              </a:buClr>
            </a:pPr>
            <a:endParaRPr lang="en-US" dirty="0"/>
          </a:p>
          <a:p>
            <a:pPr marL="174625" indent="-1746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Bad metric selection leads to bad decisions</a:t>
            </a:r>
          </a:p>
          <a:p>
            <a:pPr>
              <a:buClr>
                <a:srgbClr val="FF0000"/>
              </a:buClr>
            </a:pPr>
            <a:endParaRPr lang="en-US" dirty="0"/>
          </a:p>
          <a:p>
            <a:pPr marL="174625" indent="-1746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dirty="0"/>
              <a:t>Best practice: Use multiple metrics!</a:t>
            </a:r>
            <a:endParaRPr lang="nl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2A7F07-9AF8-ED42-D314-A736438F06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4" b="25000"/>
          <a:stretch/>
        </p:blipFill>
        <p:spPr bwMode="auto">
          <a:xfrm>
            <a:off x="1362557" y="3510759"/>
            <a:ext cx="2783988" cy="7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4892F9-1D52-A014-A6F2-6123DAEBBE28}"/>
              </a:ext>
            </a:extLst>
          </p:cNvPr>
          <p:cNvSpPr txBox="1"/>
          <p:nvPr/>
        </p:nvSpPr>
        <p:spPr>
          <a:xfrm>
            <a:off x="573315" y="3641761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1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96F8A6-949D-6857-6FD6-786FAA6DEDFA}"/>
              </a:ext>
            </a:extLst>
          </p:cNvPr>
          <p:cNvSpPr txBox="1"/>
          <p:nvPr/>
        </p:nvSpPr>
        <p:spPr>
          <a:xfrm>
            <a:off x="573315" y="3861601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2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1C9D37-034D-6E3D-44BA-DEDB85F7F685}"/>
              </a:ext>
            </a:extLst>
          </p:cNvPr>
          <p:cNvSpPr txBox="1"/>
          <p:nvPr/>
        </p:nvSpPr>
        <p:spPr>
          <a:xfrm>
            <a:off x="580232" y="4085839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3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397AFB-522F-2ACC-C3D3-C1CA3A44FF21}"/>
              </a:ext>
            </a:extLst>
          </p:cNvPr>
          <p:cNvSpPr txBox="1"/>
          <p:nvPr/>
        </p:nvSpPr>
        <p:spPr>
          <a:xfrm>
            <a:off x="5145130" y="3716507"/>
            <a:ext cx="4437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Advanced tip: </a:t>
            </a:r>
          </a:p>
          <a:p>
            <a:r>
              <a:rPr lang="en-US" dirty="0"/>
              <a:t>Consider scale-independent metrics</a:t>
            </a:r>
            <a:endParaRPr lang="nl-B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0A03F8-F6A8-AB74-DA96-CEDF0CE9B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75" y="855408"/>
            <a:ext cx="4220686" cy="251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790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32CD110-6613-8B34-8358-D23948BEA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2" y="1596436"/>
            <a:ext cx="8945875" cy="170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9356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967B9-5F29-DFEE-45DA-30CD72FB8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credit: Posted on Twitter">
            <a:extLst>
              <a:ext uri="{FF2B5EF4-FFF2-40B4-BE49-F238E27FC236}">
                <a16:creationId xmlns:a16="http://schemas.microsoft.com/office/drawing/2014/main" id="{4E3D14CA-4210-61AA-1DC4-57762140F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34" y="1443966"/>
            <a:ext cx="3703655" cy="278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99B85CE-13EA-525A-06D7-F1D0DA60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89" y="278182"/>
            <a:ext cx="6876759" cy="480322"/>
          </a:xfrm>
        </p:spPr>
        <p:txBody>
          <a:bodyPr/>
          <a:lstStyle/>
          <a:p>
            <a:r>
              <a:rPr lang="en-US" dirty="0"/>
              <a:t>Golden Rule: Better Data Over Better Model.</a:t>
            </a:r>
            <a:endParaRPr lang="nl-BE" dirty="0"/>
          </a:p>
        </p:txBody>
      </p:sp>
      <p:pic>
        <p:nvPicPr>
          <p:cNvPr id="5" name="Picture 4" descr="How House Cats Evolved | Scientific American">
            <a:extLst>
              <a:ext uri="{FF2B5EF4-FFF2-40B4-BE49-F238E27FC236}">
                <a16:creationId xmlns:a16="http://schemas.microsoft.com/office/drawing/2014/main" id="{BAD8469F-FD44-133D-F361-8DF4763B0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097" y="1952650"/>
            <a:ext cx="1100334" cy="89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ommon “Facts” About Cats That Are Actually False | Reader's Digest">
            <a:extLst>
              <a:ext uri="{FF2B5EF4-FFF2-40B4-BE49-F238E27FC236}">
                <a16:creationId xmlns:a16="http://schemas.microsoft.com/office/drawing/2014/main" id="{0CEB4E48-23C6-67E2-102E-2B102A39E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097" y="3217332"/>
            <a:ext cx="1166947" cy="79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754A56-E012-EB70-0F25-38E595B933BC}"/>
              </a:ext>
            </a:extLst>
          </p:cNvPr>
          <p:cNvSpPr txBox="1"/>
          <p:nvPr/>
        </p:nvSpPr>
        <p:spPr>
          <a:xfrm>
            <a:off x="4781623" y="1626408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“Dog”</a:t>
            </a:r>
            <a:endParaRPr lang="nl-BE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7BDFE3-A5D1-EF9C-2BC0-3C72B4B81193}"/>
              </a:ext>
            </a:extLst>
          </p:cNvPr>
          <p:cNvSpPr txBox="1"/>
          <p:nvPr/>
        </p:nvSpPr>
        <p:spPr>
          <a:xfrm>
            <a:off x="4781623" y="2964108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“Dog”</a:t>
            </a:r>
            <a:endParaRPr lang="nl-BE" sz="14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2A95955-A81C-2ABB-3FC2-B0DA5CEE7CA8}"/>
              </a:ext>
            </a:extLst>
          </p:cNvPr>
          <p:cNvSpPr/>
          <p:nvPr/>
        </p:nvSpPr>
        <p:spPr>
          <a:xfrm>
            <a:off x="6146223" y="2845753"/>
            <a:ext cx="948785" cy="3820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AI Model</a:t>
            </a:r>
            <a:endParaRPr lang="nl-BE" sz="1400"/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171D31B1-14F8-5D1E-350C-A983FF11B51C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>
            <a:off x="5762431" y="2399202"/>
            <a:ext cx="383792" cy="63756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3C1E49B9-F4B3-6D5E-1CE6-996362C27865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 flipV="1">
            <a:off x="5829044" y="3036768"/>
            <a:ext cx="317179" cy="575958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0" descr="Cats are lucky charms! - Times of India">
            <a:extLst>
              <a:ext uri="{FF2B5EF4-FFF2-40B4-BE49-F238E27FC236}">
                <a16:creationId xmlns:a16="http://schemas.microsoft.com/office/drawing/2014/main" id="{4798FABE-CFA5-1885-E35F-0CD17B4A3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381" y="2533939"/>
            <a:ext cx="1340875" cy="100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A2B9A9B-BB51-4996-1495-DFD72B023C90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 flipV="1">
            <a:off x="7095008" y="3036767"/>
            <a:ext cx="36337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9EB2C11-0A57-3BDD-372D-25196A8C78F6}"/>
              </a:ext>
            </a:extLst>
          </p:cNvPr>
          <p:cNvSpPr txBox="1"/>
          <p:nvPr/>
        </p:nvSpPr>
        <p:spPr>
          <a:xfrm>
            <a:off x="7759434" y="2309716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“Dog”</a:t>
            </a:r>
            <a:endParaRPr lang="nl-BE" sz="14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87B3849-9617-3643-2873-46E1C8FB1065}"/>
              </a:ext>
            </a:extLst>
          </p:cNvPr>
          <p:cNvSpPr/>
          <p:nvPr/>
        </p:nvSpPr>
        <p:spPr>
          <a:xfrm>
            <a:off x="4488180" y="1626408"/>
            <a:ext cx="4427220" cy="260692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12779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1230A-E499-DFEC-49F6-5224EFF2D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A1922-950F-95C6-CC8F-88F3938D5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Sales Predictions</a:t>
            </a: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73861-4C42-857A-939B-AF920190FC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39"/>
          <a:stretch/>
        </p:blipFill>
        <p:spPr>
          <a:xfrm>
            <a:off x="4991100" y="1593203"/>
            <a:ext cx="3303985" cy="17046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9B6754-A93B-2A5E-7E8E-88A429379A60}"/>
              </a:ext>
            </a:extLst>
          </p:cNvPr>
          <p:cNvSpPr txBox="1"/>
          <p:nvPr/>
        </p:nvSpPr>
        <p:spPr>
          <a:xfrm>
            <a:off x="891540" y="1082040"/>
            <a:ext cx="768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have asked Demand Planners how easy was to predict future sales given this </a:t>
            </a:r>
            <a:endParaRPr lang="nl-BE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311300-790D-5922-56F4-1A76811F1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79" y="1612492"/>
            <a:ext cx="3963303" cy="184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143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0B6B5-9A63-48FE-B89F-771DC25C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7F72-1096-8D7F-A8E8-E3ADA452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Sales Predictions</a:t>
            </a: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C6BE43-39C1-3307-6248-E75D4D5DA1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39"/>
          <a:stretch/>
        </p:blipFill>
        <p:spPr>
          <a:xfrm>
            <a:off x="5006641" y="1711104"/>
            <a:ext cx="3303985" cy="17046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99375A-943F-F025-42FD-D845359162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90"/>
          <a:stretch/>
        </p:blipFill>
        <p:spPr>
          <a:xfrm>
            <a:off x="375602" y="3686656"/>
            <a:ext cx="1795649" cy="954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7A0D14-7DD8-1C95-F5C9-4C3BB9E697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97"/>
          <a:stretch/>
        </p:blipFill>
        <p:spPr>
          <a:xfrm>
            <a:off x="2661404" y="3697185"/>
            <a:ext cx="1812134" cy="9540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4DF7D6-C840-4452-88A9-09738FD14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149" y="3681588"/>
            <a:ext cx="1856411" cy="957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60CDD6-6AEE-F83E-1A6E-E28563109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4394" y="3682703"/>
            <a:ext cx="1857374" cy="9579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E7513E-6197-A860-D220-D54A241F286E}"/>
              </a:ext>
            </a:extLst>
          </p:cNvPr>
          <p:cNvSpPr txBox="1"/>
          <p:nvPr/>
        </p:nvSpPr>
        <p:spPr>
          <a:xfrm>
            <a:off x="519779" y="3423590"/>
            <a:ext cx="1584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Weekly Seasonality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DE58A8-F064-91FC-0B50-B260CEE98FAC}"/>
              </a:ext>
            </a:extLst>
          </p:cNvPr>
          <p:cNvSpPr txBox="1"/>
          <p:nvPr/>
        </p:nvSpPr>
        <p:spPr>
          <a:xfrm>
            <a:off x="3234341" y="3423590"/>
            <a:ext cx="695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Trend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047E5B-18BA-6165-360A-C7994547735C}"/>
              </a:ext>
            </a:extLst>
          </p:cNvPr>
          <p:cNvSpPr txBox="1"/>
          <p:nvPr/>
        </p:nvSpPr>
        <p:spPr>
          <a:xfrm>
            <a:off x="5370812" y="3423590"/>
            <a:ext cx="903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Holidays</a:t>
            </a:r>
            <a:endParaRPr lang="nl-BE" sz="1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A7F2A5-2431-65B3-9836-EB1826362207}"/>
              </a:ext>
            </a:extLst>
          </p:cNvPr>
          <p:cNvSpPr txBox="1"/>
          <p:nvPr/>
        </p:nvSpPr>
        <p:spPr>
          <a:xfrm>
            <a:off x="7564741" y="3423590"/>
            <a:ext cx="903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Discounts</a:t>
            </a:r>
            <a:endParaRPr lang="nl-BE" sz="14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C12422-074A-9126-F315-363BCAE13140}"/>
              </a:ext>
            </a:extLst>
          </p:cNvPr>
          <p:cNvSpPr txBox="1"/>
          <p:nvPr/>
        </p:nvSpPr>
        <p:spPr>
          <a:xfrm>
            <a:off x="198125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Repeated patterns every week</a:t>
            </a:r>
            <a:endParaRPr lang="nl-BE" sz="11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3E162D-3B9B-BE9F-5C9A-19A371A9DB14}"/>
              </a:ext>
            </a:extLst>
          </p:cNvPr>
          <p:cNvSpPr txBox="1"/>
          <p:nvPr/>
        </p:nvSpPr>
        <p:spPr>
          <a:xfrm>
            <a:off x="2592419" y="4671556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General upwards trend</a:t>
            </a:r>
            <a:endParaRPr lang="nl-BE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49E67B-2367-2E26-788C-833CCE55330F}"/>
              </a:ext>
            </a:extLst>
          </p:cNvPr>
          <p:cNvSpPr txBox="1"/>
          <p:nvPr/>
        </p:nvSpPr>
        <p:spPr>
          <a:xfrm>
            <a:off x="4986713" y="4656402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Drop due to holidays</a:t>
            </a:r>
            <a:endParaRPr lang="nl-BE" sz="11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24A151-61CA-08A8-5895-75B2EA879A5E}"/>
              </a:ext>
            </a:extLst>
          </p:cNvPr>
          <p:cNvSpPr txBox="1"/>
          <p:nvPr/>
        </p:nvSpPr>
        <p:spPr>
          <a:xfrm>
            <a:off x="7282434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Spikes due to discounts</a:t>
            </a:r>
            <a:endParaRPr lang="nl-BE" sz="11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3E5C3A-5E8D-96D2-4648-635DC9BF3208}"/>
              </a:ext>
            </a:extLst>
          </p:cNvPr>
          <p:cNvSpPr txBox="1"/>
          <p:nvPr/>
        </p:nvSpPr>
        <p:spPr>
          <a:xfrm>
            <a:off x="2227712" y="1282398"/>
            <a:ext cx="5904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have asked again after breaking the signal down</a:t>
            </a:r>
            <a:endParaRPr lang="nl-BE" dirty="0">
              <a:solidFill>
                <a:srgbClr val="FF0000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7634354-BBD3-5B3D-1641-340A8278C1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1138" y="1766028"/>
            <a:ext cx="3400531" cy="159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154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DC4C2-A720-7F0A-4B28-5D051636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Reduce Food Waste</a:t>
            </a:r>
            <a:endParaRPr lang="nl-BE" dirty="0"/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78FAF1F2-97D1-B890-61F0-CC7F744E770E}"/>
              </a:ext>
            </a:extLst>
          </p:cNvPr>
          <p:cNvSpPr/>
          <p:nvPr/>
        </p:nvSpPr>
        <p:spPr>
          <a:xfrm>
            <a:off x="499175" y="1410053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423A09-FEFE-2767-6CC7-093C584D9286}"/>
              </a:ext>
            </a:extLst>
          </p:cNvPr>
          <p:cNvSpPr txBox="1"/>
          <p:nvPr/>
        </p:nvSpPr>
        <p:spPr>
          <a:xfrm>
            <a:off x="499176" y="2341747"/>
            <a:ext cx="1637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marR="0" lvl="0" indent="-1111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Historical Sales</a:t>
            </a:r>
            <a:endParaRPr kumimoji="0" lang="nl-B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Graphic 5" descr="Statistieken silhouet">
            <a:extLst>
              <a:ext uri="{FF2B5EF4-FFF2-40B4-BE49-F238E27FC236}">
                <a16:creationId xmlns:a16="http://schemas.microsoft.com/office/drawing/2014/main" id="{A143009A-40BE-6BCD-1FAD-1670EE01C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8014" y="1384432"/>
            <a:ext cx="914400" cy="914400"/>
          </a:xfrm>
          <a:prstGeom prst="rect">
            <a:avLst/>
          </a:prstGeom>
        </p:spPr>
      </p:pic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02443503-D8A9-AA63-6C21-F3B91CDED858}"/>
              </a:ext>
            </a:extLst>
          </p:cNvPr>
          <p:cNvSpPr/>
          <p:nvPr/>
        </p:nvSpPr>
        <p:spPr>
          <a:xfrm>
            <a:off x="2372094" y="1397137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581DF1-4886-054B-5895-1BC7D70B3426}"/>
              </a:ext>
            </a:extLst>
          </p:cNvPr>
          <p:cNvSpPr txBox="1"/>
          <p:nvPr/>
        </p:nvSpPr>
        <p:spPr>
          <a:xfrm>
            <a:off x="2505682" y="2248864"/>
            <a:ext cx="183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marR="0" lvl="0" indent="-1111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Orders Placed</a:t>
            </a:r>
          </a:p>
          <a:p>
            <a:pPr marL="111125" marR="0" lvl="0" indent="-1111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Stock Levels</a:t>
            </a:r>
          </a:p>
          <a:p>
            <a:pPr marL="111125" marR="0" lvl="0" indent="-1111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Costumer Details</a:t>
            </a:r>
          </a:p>
        </p:txBody>
      </p:sp>
      <p:pic>
        <p:nvPicPr>
          <p:cNvPr id="9" name="Graphic 8" descr="Klembord met vinkjes met effen opvulling">
            <a:extLst>
              <a:ext uri="{FF2B5EF4-FFF2-40B4-BE49-F238E27FC236}">
                <a16:creationId xmlns:a16="http://schemas.microsoft.com/office/drawing/2014/main" id="{F4025A5D-8205-074A-6FAD-77DE213185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75453" y="1381638"/>
            <a:ext cx="914400" cy="914400"/>
          </a:xfrm>
          <a:prstGeom prst="rect">
            <a:avLst/>
          </a:prstGeom>
        </p:spPr>
      </p:pic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F1053E5A-A4B7-15DC-91A7-847E79243A36}"/>
              </a:ext>
            </a:extLst>
          </p:cNvPr>
          <p:cNvSpPr/>
          <p:nvPr/>
        </p:nvSpPr>
        <p:spPr>
          <a:xfrm>
            <a:off x="2372094" y="3033883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2B98F4-2066-69A7-2ADB-BB03539D5F56}"/>
              </a:ext>
            </a:extLst>
          </p:cNvPr>
          <p:cNvSpPr txBox="1"/>
          <p:nvPr/>
        </p:nvSpPr>
        <p:spPr>
          <a:xfrm>
            <a:off x="2441835" y="3923004"/>
            <a:ext cx="213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marR="0" lvl="0" indent="-1111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Product Description</a:t>
            </a:r>
          </a:p>
          <a:p>
            <a:pPr marL="111125" marR="0" lvl="0" indent="-1111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 predictors</a:t>
            </a:r>
          </a:p>
        </p:txBody>
      </p:sp>
      <p:pic>
        <p:nvPicPr>
          <p:cNvPr id="12" name="Graphic 11" descr="Mes en vork met effen opvulling">
            <a:extLst>
              <a:ext uri="{FF2B5EF4-FFF2-40B4-BE49-F238E27FC236}">
                <a16:creationId xmlns:a16="http://schemas.microsoft.com/office/drawing/2014/main" id="{67C06E73-BD62-DF26-1E62-D972972C0A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04247" y="3127109"/>
            <a:ext cx="702670" cy="702670"/>
          </a:xfrm>
          <a:prstGeom prst="rect">
            <a:avLst/>
          </a:prstGeom>
        </p:spPr>
      </p:pic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542B2C97-F79B-C8C6-5A54-D30560CF104D}"/>
              </a:ext>
            </a:extLst>
          </p:cNvPr>
          <p:cNvSpPr/>
          <p:nvPr/>
        </p:nvSpPr>
        <p:spPr>
          <a:xfrm>
            <a:off x="486904" y="3049382"/>
            <a:ext cx="1637442" cy="1475778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9B4A0A-F3D3-CAAF-E3AD-D5C036C11EF9}"/>
              </a:ext>
            </a:extLst>
          </p:cNvPr>
          <p:cNvSpPr txBox="1"/>
          <p:nvPr/>
        </p:nvSpPr>
        <p:spPr>
          <a:xfrm>
            <a:off x="569867" y="3924876"/>
            <a:ext cx="1888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Internal Decisions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Promotions</a:t>
            </a:r>
          </a:p>
        </p:txBody>
      </p:sp>
      <p:pic>
        <p:nvPicPr>
          <p:cNvPr id="15" name="Picture 10" descr="Sale - Free icons">
            <a:extLst>
              <a:ext uri="{FF2B5EF4-FFF2-40B4-BE49-F238E27FC236}">
                <a16:creationId xmlns:a16="http://schemas.microsoft.com/office/drawing/2014/main" id="{B1D281F1-5E74-3726-A41B-F597279BE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78" y="3033883"/>
            <a:ext cx="835826" cy="83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Left Bracket 15">
            <a:extLst>
              <a:ext uri="{FF2B5EF4-FFF2-40B4-BE49-F238E27FC236}">
                <a16:creationId xmlns:a16="http://schemas.microsoft.com/office/drawing/2014/main" id="{77CB9B37-9555-B47C-5868-0789689D423C}"/>
              </a:ext>
            </a:extLst>
          </p:cNvPr>
          <p:cNvSpPr/>
          <p:nvPr/>
        </p:nvSpPr>
        <p:spPr>
          <a:xfrm rot="10800000">
            <a:off x="4257285" y="2468886"/>
            <a:ext cx="457348" cy="1116747"/>
          </a:xfrm>
          <a:prstGeom prst="leftBracket">
            <a:avLst/>
          </a:prstGeom>
          <a:ln>
            <a:solidFill>
              <a:srgbClr val="1431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446D84-64E0-33DF-251E-6BA565D4503D}"/>
              </a:ext>
            </a:extLst>
          </p:cNvPr>
          <p:cNvCxnSpPr>
            <a:cxnSpLocks/>
          </p:cNvCxnSpPr>
          <p:nvPr/>
        </p:nvCxnSpPr>
        <p:spPr>
          <a:xfrm rot="16200000">
            <a:off x="4649076" y="2642091"/>
            <a:ext cx="0" cy="783584"/>
          </a:xfrm>
          <a:prstGeom prst="line">
            <a:avLst/>
          </a:prstGeom>
          <a:ln>
            <a:solidFill>
              <a:srgbClr val="14313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3065839-C32C-F0D4-397A-4AC76344BD9C}"/>
              </a:ext>
            </a:extLst>
          </p:cNvPr>
          <p:cNvSpPr/>
          <p:nvPr/>
        </p:nvSpPr>
        <p:spPr>
          <a:xfrm>
            <a:off x="5163042" y="2843386"/>
            <a:ext cx="1269574" cy="35350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087C62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 Model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8A084-18E9-7398-149A-A9B6960521F8}"/>
              </a:ext>
            </a:extLst>
          </p:cNvPr>
          <p:cNvCxnSpPr>
            <a:cxnSpLocks/>
          </p:cNvCxnSpPr>
          <p:nvPr/>
        </p:nvCxnSpPr>
        <p:spPr>
          <a:xfrm>
            <a:off x="6559129" y="3020137"/>
            <a:ext cx="493371" cy="0"/>
          </a:xfrm>
          <a:prstGeom prst="line">
            <a:avLst/>
          </a:prstGeom>
          <a:ln>
            <a:solidFill>
              <a:srgbClr val="14313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9105833-DEC3-0A28-B275-5F2309191538}"/>
              </a:ext>
            </a:extLst>
          </p:cNvPr>
          <p:cNvSpPr/>
          <p:nvPr/>
        </p:nvSpPr>
        <p:spPr>
          <a:xfrm>
            <a:off x="7179013" y="2850508"/>
            <a:ext cx="1329603" cy="353502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Decision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62508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98003C29-5401-D24A-4D67-797DABD4B0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3"/>
          <a:stretch/>
        </p:blipFill>
        <p:spPr bwMode="auto">
          <a:xfrm>
            <a:off x="396240" y="1810133"/>
            <a:ext cx="7917180" cy="152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4733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DC068-9184-13E3-1BDB-35F7D221C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26FE7-B297-27A3-BF96-E4BFCD323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Complex Tradeoff</a:t>
            </a:r>
            <a:endParaRPr lang="nl-BE" dirty="0"/>
          </a:p>
        </p:txBody>
      </p:sp>
      <p:pic>
        <p:nvPicPr>
          <p:cNvPr id="1026" name="Picture 2" descr="Balance icon Royalty Free Vector Image - VectorStock">
            <a:extLst>
              <a:ext uri="{FF2B5EF4-FFF2-40B4-BE49-F238E27FC236}">
                <a16:creationId xmlns:a16="http://schemas.microsoft.com/office/drawing/2014/main" id="{687B6FBA-4B48-BA51-0E72-EAE5476F2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0" b="36758"/>
          <a:stretch/>
        </p:blipFill>
        <p:spPr bwMode="auto">
          <a:xfrm>
            <a:off x="1260264" y="2794014"/>
            <a:ext cx="6340839" cy="144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C55586-C4E5-ACF5-CCF3-F9DD4E88E010}"/>
              </a:ext>
            </a:extLst>
          </p:cNvPr>
          <p:cNvSpPr txBox="1"/>
          <p:nvPr/>
        </p:nvSpPr>
        <p:spPr>
          <a:xfrm>
            <a:off x="1401580" y="4243909"/>
            <a:ext cx="6340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Model selection depends on the task at hand</a:t>
            </a:r>
            <a:endParaRPr lang="nl-BE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666C51-B128-7C36-247A-4BCBECB76604}"/>
              </a:ext>
            </a:extLst>
          </p:cNvPr>
          <p:cNvSpPr txBox="1"/>
          <p:nvPr/>
        </p:nvSpPr>
        <p:spPr>
          <a:xfrm>
            <a:off x="413693" y="1791612"/>
            <a:ext cx="3711191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⬇️Simple models – low parameters</a:t>
            </a:r>
          </a:p>
          <a:p>
            <a:pPr algn="ctr"/>
            <a:r>
              <a:rPr lang="en-US" sz="1600" dirty="0"/>
              <a:t>✅No big data requirements</a:t>
            </a:r>
          </a:p>
          <a:p>
            <a:pPr algn="ctr"/>
            <a:r>
              <a:rPr lang="en-US" sz="1600" dirty="0"/>
              <a:t>❗️Can only identify simpler patterns</a:t>
            </a:r>
          </a:p>
          <a:p>
            <a:pPr algn="ctr"/>
            <a:r>
              <a:rPr lang="en-US" sz="1600" dirty="0"/>
              <a:t>📝Simple methods and statistical models</a:t>
            </a:r>
            <a:endParaRPr lang="nl-BE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E92EE6-42E8-C192-0B4C-90B377E450F2}"/>
              </a:ext>
            </a:extLst>
          </p:cNvPr>
          <p:cNvSpPr txBox="1"/>
          <p:nvPr/>
        </p:nvSpPr>
        <p:spPr>
          <a:xfrm>
            <a:off x="4631583" y="1791612"/>
            <a:ext cx="4102268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⬆️Complex models – more parameters</a:t>
            </a:r>
          </a:p>
          <a:p>
            <a:pPr algn="ctr"/>
            <a:r>
              <a:rPr lang="en-US" sz="1600" dirty="0"/>
              <a:t>✅Can extract more complex patterns</a:t>
            </a:r>
          </a:p>
          <a:p>
            <a:pPr algn="ctr"/>
            <a:r>
              <a:rPr lang="en-US" sz="1600" dirty="0"/>
              <a:t>❗️But requires more (and informative data)</a:t>
            </a:r>
          </a:p>
          <a:p>
            <a:pPr algn="ctr"/>
            <a:r>
              <a:rPr lang="en-US" sz="1600" dirty="0"/>
              <a:t>📝ML (Neural Networks)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9526614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3E9EB-BEEE-25CA-B074-C60D0E99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3FF2D93-6C81-297A-6F32-15B9AB488AE0}"/>
              </a:ext>
            </a:extLst>
          </p:cNvPr>
          <p:cNvSpPr/>
          <p:nvPr/>
        </p:nvSpPr>
        <p:spPr>
          <a:xfrm>
            <a:off x="586489" y="1019889"/>
            <a:ext cx="7820932" cy="182971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E5E198-756A-D45C-1284-776FFFA99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the Zoo</a:t>
            </a:r>
            <a:endParaRPr lang="nl-BE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5C09FFB-6E17-6470-4C86-52197749231C}"/>
              </a:ext>
            </a:extLst>
          </p:cNvPr>
          <p:cNvCxnSpPr>
            <a:cxnSpLocks/>
          </p:cNvCxnSpPr>
          <p:nvPr/>
        </p:nvCxnSpPr>
        <p:spPr>
          <a:xfrm flipH="1">
            <a:off x="1086468" y="1403285"/>
            <a:ext cx="152600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AE5CA45-ADE7-3E19-C473-43B51E9B92BA}"/>
              </a:ext>
            </a:extLst>
          </p:cNvPr>
          <p:cNvCxnSpPr>
            <a:cxnSpLocks/>
          </p:cNvCxnSpPr>
          <p:nvPr/>
        </p:nvCxnSpPr>
        <p:spPr>
          <a:xfrm flipH="1">
            <a:off x="6475329" y="1435972"/>
            <a:ext cx="1526008" cy="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FDA23CA-060D-3F2C-1C69-27FAEA8B4988}"/>
              </a:ext>
            </a:extLst>
          </p:cNvPr>
          <p:cNvSpPr txBox="1"/>
          <p:nvPr/>
        </p:nvSpPr>
        <p:spPr>
          <a:xfrm>
            <a:off x="1197081" y="1128195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Low complexity</a:t>
            </a:r>
            <a:endParaRPr lang="nl-BE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6844C3-1267-7149-A408-9E9C9A6128C0}"/>
              </a:ext>
            </a:extLst>
          </p:cNvPr>
          <p:cNvSpPr txBox="1"/>
          <p:nvPr/>
        </p:nvSpPr>
        <p:spPr>
          <a:xfrm>
            <a:off x="6515983" y="1128194"/>
            <a:ext cx="1620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High complexity</a:t>
            </a:r>
            <a:endParaRPr lang="nl-BE" sz="14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B85DBB2-5802-973F-AD11-B403D0946B90}"/>
              </a:ext>
            </a:extLst>
          </p:cNvPr>
          <p:cNvSpPr/>
          <p:nvPr/>
        </p:nvSpPr>
        <p:spPr>
          <a:xfrm>
            <a:off x="4626784" y="1492822"/>
            <a:ext cx="1526008" cy="4419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C766AB-A2A2-B9C8-3519-9E3F6DAB8876}"/>
              </a:ext>
            </a:extLst>
          </p:cNvPr>
          <p:cNvSpPr/>
          <p:nvPr/>
        </p:nvSpPr>
        <p:spPr>
          <a:xfrm>
            <a:off x="6420801" y="1492821"/>
            <a:ext cx="1526008" cy="4419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Deep Neural Networks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82D87F7-FA01-6277-0009-CCCB2951318A}"/>
              </a:ext>
            </a:extLst>
          </p:cNvPr>
          <p:cNvSpPr/>
          <p:nvPr/>
        </p:nvSpPr>
        <p:spPr>
          <a:xfrm>
            <a:off x="2832767" y="1495555"/>
            <a:ext cx="1526008" cy="4419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Statistical Models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061D4573-EECF-351F-D3DB-CABD96E48E5E}"/>
              </a:ext>
            </a:extLst>
          </p:cNvPr>
          <p:cNvSpPr/>
          <p:nvPr/>
        </p:nvSpPr>
        <p:spPr>
          <a:xfrm rot="16200000">
            <a:off x="6210080" y="579744"/>
            <a:ext cx="280569" cy="3192889"/>
          </a:xfrm>
          <a:prstGeom prst="leftBrace">
            <a:avLst>
              <a:gd name="adj1" fmla="val 8333"/>
              <a:gd name="adj2" fmla="val 4861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3D14B0-15A2-3E59-BFFC-35683C91D496}"/>
              </a:ext>
            </a:extLst>
          </p:cNvPr>
          <p:cNvSpPr txBox="1"/>
          <p:nvPr/>
        </p:nvSpPr>
        <p:spPr>
          <a:xfrm>
            <a:off x="5193213" y="2373322"/>
            <a:ext cx="245517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Efficiently Globally Scalable </a:t>
            </a:r>
            <a:endParaRPr lang="nl-BE" sz="16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D4C4229-0F8E-EBCA-A868-400622BE4FE3}"/>
              </a:ext>
            </a:extLst>
          </p:cNvPr>
          <p:cNvSpPr/>
          <p:nvPr/>
        </p:nvSpPr>
        <p:spPr>
          <a:xfrm>
            <a:off x="1038750" y="1492823"/>
            <a:ext cx="1526008" cy="44192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Non-Parametric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33142A-6796-974A-3A1D-108EB82B4E19}"/>
              </a:ext>
            </a:extLst>
          </p:cNvPr>
          <p:cNvSpPr txBox="1"/>
          <p:nvPr/>
        </p:nvSpPr>
        <p:spPr>
          <a:xfrm>
            <a:off x="1423451" y="3110992"/>
            <a:ext cx="79326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playbook: </a:t>
            </a:r>
            <a:r>
              <a:rPr lang="en-US" dirty="0">
                <a:solidFill>
                  <a:srgbClr val="FF0000"/>
                </a:solidFill>
              </a:rPr>
              <a:t>Use the simplest model possible!!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Good scoping for metric selection and target added 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very simple (non-parametric methods)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Progress only if there is potential for improvement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Watch for diminishing returns -&gt; a complex model might overfit!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are stacked with ML models, scope again (more/better data, feasibility)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71BF14-75FD-3FE6-649B-72A926075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32" y="3138095"/>
            <a:ext cx="945119" cy="154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08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2A7E4-5018-4D3A-FDC8-EB1036B0C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Deployment!</a:t>
            </a:r>
            <a:endParaRPr lang="nl-B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B9297B8-F2CA-3E81-90F9-03AB51399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66" y="1325767"/>
            <a:ext cx="8739266" cy="168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199117-CACD-F2C0-9640-6884B58C7381}"/>
              </a:ext>
            </a:extLst>
          </p:cNvPr>
          <p:cNvSpPr txBox="1"/>
          <p:nvPr/>
        </p:nvSpPr>
        <p:spPr>
          <a:xfrm>
            <a:off x="438462" y="3252865"/>
            <a:ext cx="8267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Deployment is the process of integrating a trained machine learning model into a production environment to make it available for end-users.</a:t>
            </a:r>
            <a:endParaRPr lang="nl-BE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43422F-0C63-91B9-4AF6-7338AF09B744}"/>
              </a:ext>
            </a:extLst>
          </p:cNvPr>
          <p:cNvSpPr txBox="1"/>
          <p:nvPr/>
        </p:nvSpPr>
        <p:spPr>
          <a:xfrm>
            <a:off x="2172041" y="4082126"/>
            <a:ext cx="5102277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Out of current scope. Happy to discuss </a:t>
            </a:r>
            <a:r>
              <a:rPr lang="en-US" sz="2000" dirty="0">
                <a:sym typeface="Wingdings" panose="05000000000000000000" pitchFamily="2" charset="2"/>
              </a:rPr>
              <a:t></a:t>
            </a: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215016085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98CE-BAD0-3001-602A-AE7E8DF1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7E455-519A-59CB-C67F-9EFA1F9549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8055" y="1138082"/>
            <a:ext cx="7413625" cy="343376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Applying machine learning in practice is not straightforward</a:t>
            </a:r>
          </a:p>
          <a:p>
            <a:pPr>
              <a:lnSpc>
                <a:spcPct val="200000"/>
              </a:lnSpc>
            </a:pPr>
            <a:r>
              <a:rPr lang="en-US" dirty="0"/>
              <a:t>You first need to understand what you are forecasting and why</a:t>
            </a:r>
          </a:p>
          <a:p>
            <a:pPr>
              <a:lnSpc>
                <a:spcPct val="200000"/>
              </a:lnSpc>
            </a:pPr>
            <a:r>
              <a:rPr lang="en-US" dirty="0"/>
              <a:t>Designing a good evaluation framework is extremely important</a:t>
            </a:r>
          </a:p>
          <a:p>
            <a:pPr>
              <a:lnSpc>
                <a:spcPct val="200000"/>
              </a:lnSpc>
            </a:pPr>
            <a:r>
              <a:rPr lang="en-US" dirty="0"/>
              <a:t>Gather as much data as possible that can predict the structure</a:t>
            </a:r>
          </a:p>
          <a:p>
            <a:pPr>
              <a:lnSpc>
                <a:spcPct val="200000"/>
              </a:lnSpc>
            </a:pPr>
            <a:r>
              <a:rPr lang="en-US" dirty="0"/>
              <a:t>During model selection, start simple improve step by step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928189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092D4-BB8F-BA3F-664E-5222FC8BE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65B0F-66E5-5DD9-20AF-75DF97290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231827"/>
            <a:ext cx="7772400" cy="1021556"/>
          </a:xfrm>
        </p:spPr>
        <p:txBody>
          <a:bodyPr/>
          <a:lstStyle/>
          <a:p>
            <a:r>
              <a:rPr lang="en-US" dirty="0"/>
              <a:t>Practical example 3.</a:t>
            </a:r>
            <a:endParaRPr lang="nl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2EF78-1E17-8D85-B165-0CDE1F511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8230494" cy="112514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 end-to-end forecasting application.</a:t>
            </a:r>
            <a:endParaRPr lang="nl-BE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4648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9" name="Google Shape;4829;p82"/>
          <p:cNvSpPr txBox="1">
            <a:spLocks noGrp="1"/>
          </p:cNvSpPr>
          <p:nvPr>
            <p:ph type="body" idx="1"/>
          </p:nvPr>
        </p:nvSpPr>
        <p:spPr>
          <a:xfrm>
            <a:off x="618181" y="2718506"/>
            <a:ext cx="2057699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u="sng" dirty="0">
                <a:solidFill>
                  <a:schemeClr val="hlink"/>
                </a:solidFill>
              </a:rPr>
              <a:t>f</a:t>
            </a:r>
            <a:r>
              <a:rPr lang="nl" u="sng" dirty="0">
                <a:solidFill>
                  <a:schemeClr val="hlink"/>
                </a:solidFill>
              </a:rPr>
              <a:t>ilotas.theodosiou@vives.be</a:t>
            </a:r>
            <a:endParaRPr dirty="0"/>
          </a:p>
        </p:txBody>
      </p:sp>
      <p:sp>
        <p:nvSpPr>
          <p:cNvPr id="4830" name="Google Shape;4830;p82"/>
          <p:cNvSpPr txBox="1">
            <a:spLocks noGrp="1"/>
          </p:cNvSpPr>
          <p:nvPr>
            <p:ph type="body" idx="3"/>
          </p:nvPr>
        </p:nvSpPr>
        <p:spPr>
          <a:xfrm>
            <a:off x="613439" y="3176431"/>
            <a:ext cx="2057700" cy="27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dirty="0"/>
              <a:t>https://github.com/FilTheo</a:t>
            </a:r>
            <a:endParaRPr dirty="0"/>
          </a:p>
        </p:txBody>
      </p:sp>
      <p:sp>
        <p:nvSpPr>
          <p:cNvPr id="4831" name="Google Shape;4831;p82"/>
          <p:cNvSpPr txBox="1">
            <a:spLocks noGrp="1"/>
          </p:cNvSpPr>
          <p:nvPr>
            <p:ph type="title"/>
          </p:nvPr>
        </p:nvSpPr>
        <p:spPr>
          <a:xfrm>
            <a:off x="2528311" y="1653078"/>
            <a:ext cx="5368779" cy="557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rPr lang="nl" sz="3200" dirty="0"/>
              <a:t>Thank you for your attention</a:t>
            </a:r>
            <a:endParaRPr sz="3200" dirty="0"/>
          </a:p>
        </p:txBody>
      </p:sp>
      <p:sp>
        <p:nvSpPr>
          <p:cNvPr id="4832" name="Google Shape;4832;p82"/>
          <p:cNvSpPr txBox="1">
            <a:spLocks noGrp="1"/>
          </p:cNvSpPr>
          <p:nvPr>
            <p:ph type="body" idx="4"/>
          </p:nvPr>
        </p:nvSpPr>
        <p:spPr>
          <a:xfrm>
            <a:off x="3718283" y="2210013"/>
            <a:ext cx="2256806" cy="557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nl" sz="3600" dirty="0"/>
              <a:t>Questions?</a:t>
            </a:r>
            <a:endParaRPr sz="1050" dirty="0"/>
          </a:p>
        </p:txBody>
      </p:sp>
      <p:sp>
        <p:nvSpPr>
          <p:cNvPr id="4833" name="Google Shape;4833;p82"/>
          <p:cNvSpPr txBox="1">
            <a:spLocks noGrp="1"/>
          </p:cNvSpPr>
          <p:nvPr>
            <p:ph type="body" idx="3"/>
          </p:nvPr>
        </p:nvSpPr>
        <p:spPr>
          <a:xfrm>
            <a:off x="576938" y="3637888"/>
            <a:ext cx="3488702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dirty="0"/>
              <a:t>https://www.linkedin.com/in/filotas-theodosiou/</a:t>
            </a:r>
            <a:endParaRPr dirty="0"/>
          </a:p>
        </p:txBody>
      </p:sp>
      <p:sp>
        <p:nvSpPr>
          <p:cNvPr id="4834" name="Google Shape;4834;p82"/>
          <p:cNvSpPr txBox="1"/>
          <p:nvPr/>
        </p:nvSpPr>
        <p:spPr>
          <a:xfrm>
            <a:off x="8185700" y="4854675"/>
            <a:ext cx="1795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b="1">
                <a:solidFill>
                  <a:schemeClr val="lt1"/>
                </a:solidFill>
              </a:rPr>
              <a:t>©mrsiraphol</a:t>
            </a:r>
            <a:endParaRPr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" name="Afbeelding 8" descr="Afbeelding met kat, zoogdier, silhouet&#10;&#10;Automatisch gegenereerde beschrijving">
            <a:extLst>
              <a:ext uri="{FF2B5EF4-FFF2-40B4-BE49-F238E27FC236}">
                <a16:creationId xmlns:a16="http://schemas.microsoft.com/office/drawing/2014/main" id="{843E97E1-19C2-E5AA-C6F8-79DDE2CF5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37" y="3161781"/>
            <a:ext cx="307701" cy="307701"/>
          </a:xfrm>
          <a:prstGeom prst="rect">
            <a:avLst/>
          </a:prstGeom>
        </p:spPr>
      </p:pic>
      <p:pic>
        <p:nvPicPr>
          <p:cNvPr id="11" name="Afbeelding 10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D03851EF-4871-E0D2-AAF3-49A7B9EC8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55" y="3598254"/>
            <a:ext cx="292583" cy="292583"/>
          </a:xfrm>
          <a:prstGeom prst="rect">
            <a:avLst/>
          </a:prstGeom>
        </p:spPr>
      </p:pic>
      <p:pic>
        <p:nvPicPr>
          <p:cNvPr id="17" name="Afbeelding 16" descr="Afbeelding met tekst, schermopname, Lettertype, Graphics&#10;&#10;Automatisch gegenereerde beschrijving">
            <a:extLst>
              <a:ext uri="{FF2B5EF4-FFF2-40B4-BE49-F238E27FC236}">
                <a16:creationId xmlns:a16="http://schemas.microsoft.com/office/drawing/2014/main" id="{CC735538-A968-FF55-7A06-6ED9F48581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576"/>
          <a:stretch/>
        </p:blipFill>
        <p:spPr>
          <a:xfrm>
            <a:off x="232736" y="2680937"/>
            <a:ext cx="380704" cy="33663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50A9E01-20B0-2467-DEA8-14CF035DF3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0142" b="26964"/>
          <a:stretch/>
        </p:blipFill>
        <p:spPr>
          <a:xfrm>
            <a:off x="7086300" y="4260867"/>
            <a:ext cx="2057700" cy="882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8518FA-E780-FC08-79DD-03ACD32C5F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343" y="3955854"/>
            <a:ext cx="417488" cy="396260"/>
          </a:xfrm>
          <a:prstGeom prst="rect">
            <a:avLst/>
          </a:prstGeom>
        </p:spPr>
      </p:pic>
      <p:sp>
        <p:nvSpPr>
          <p:cNvPr id="10" name="Google Shape;4833;p82">
            <a:extLst>
              <a:ext uri="{FF2B5EF4-FFF2-40B4-BE49-F238E27FC236}">
                <a16:creationId xmlns:a16="http://schemas.microsoft.com/office/drawing/2014/main" id="{308DD905-B088-1D31-F52F-371F6901D048}"/>
              </a:ext>
            </a:extLst>
          </p:cNvPr>
          <p:cNvSpPr txBox="1">
            <a:spLocks/>
          </p:cNvSpPr>
          <p:nvPr/>
        </p:nvSpPr>
        <p:spPr>
          <a:xfrm>
            <a:off x="576938" y="4023952"/>
            <a:ext cx="3488702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vert="horz" wrap="square" lIns="135000" tIns="54000" rIns="135000" bIns="54000" rtlCol="0" anchor="t" anchorCtr="0">
            <a:spAutoFit/>
          </a:bodyPr>
          <a:lstStyle>
            <a:lvl1pPr marL="457200" lvl="0" indent="-228600" algn="l" defTabSz="4572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1" i="0" kern="1200">
                <a:solidFill>
                  <a:schemeClr val="tx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17500"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17500"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Arial"/>
              <a:buChar char="－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228600" algn="l" defTabSz="4572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17500" algn="l" defTabSz="4572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17500" algn="l" defTabSz="4572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17500" algn="l" defTabSz="4572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17500" algn="l" defTabSz="4572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nl-BE" dirty="0"/>
              <a:t>https://filtheo.github.io/</a:t>
            </a:r>
          </a:p>
        </p:txBody>
      </p:sp>
      <p:pic>
        <p:nvPicPr>
          <p:cNvPr id="26" name="Picture 2" descr="Katholieke Universiteit Leuven - Wikipedia">
            <a:extLst>
              <a:ext uri="{FF2B5EF4-FFF2-40B4-BE49-F238E27FC236}">
                <a16:creationId xmlns:a16="http://schemas.microsoft.com/office/drawing/2014/main" id="{F9FABB80-C643-CD0B-E561-3D24495D2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438" y="4340654"/>
            <a:ext cx="1607660" cy="57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Logo's | VLAIO">
            <a:extLst>
              <a:ext uri="{FF2B5EF4-FFF2-40B4-BE49-F238E27FC236}">
                <a16:creationId xmlns:a16="http://schemas.microsoft.com/office/drawing/2014/main" id="{8C2E0DBF-FCAB-8C06-944B-7FDD295DE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283" y="4363118"/>
            <a:ext cx="1430708" cy="55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x8fk9entppgkv4ay42ds7ikfuvdpox"/>
</p:tagLst>
</file>

<file path=ppt/theme/theme1.xml><?xml version="1.0" encoding="utf-8"?>
<a:theme xmlns:a="http://schemas.openxmlformats.org/drawingml/2006/main" name="VIVES sjabloon presentati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1_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4.xml><?xml version="1.0" encoding="utf-8"?>
<a:theme xmlns:a="http://schemas.openxmlformats.org/drawingml/2006/main" name="1_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VLAIO 2022 2" id="{745A0905-DEBE-4CAE-B289-7F855379CAF0}" vid="{7E986AD6-E423-49DD-9C62-D458A5027A95}"/>
    </a:ext>
  </a:extLst>
</a:theme>
</file>

<file path=ppt/theme/theme5.xml><?xml version="1.0" encoding="utf-8"?>
<a:theme xmlns:a="http://schemas.openxmlformats.org/drawingml/2006/main" name="3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VLAIO 2022 2" id="{745A0905-DEBE-4CAE-B289-7F855379CAF0}" vid="{321F7B12-B53C-41A2-A132-26526F53BB41}"/>
    </a:ext>
  </a:extLst>
</a:theme>
</file>

<file path=ppt/theme/theme6.xml><?xml version="1.0" encoding="utf-8"?>
<a:theme xmlns:a="http://schemas.openxmlformats.org/drawingml/2006/main" name="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ge_template_11-2022 aangepast" id="{A0F84137-41AA-46C8-A308-3B656A073931}" vid="{6396A744-F8F4-44B5-AA8D-56786C96FC42}"/>
    </a:ext>
  </a:extLst>
</a:theme>
</file>

<file path=ppt/theme/theme7.xml><?xml version="1.0" encoding="utf-8"?>
<a:theme xmlns:a="http://schemas.openxmlformats.org/drawingml/2006/main" name="02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ge_template_11-2022 aangepast" id="{A0F84137-41AA-46C8-A308-3B656A073931}" vid="{C5B9FFDC-073F-46A1-8227-5855BA666C17}"/>
    </a:ext>
  </a:extLst>
</a:theme>
</file>

<file path=ppt/theme/theme8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89E57D79AEC84FA0E613E9F6499B75" ma:contentTypeVersion="20" ma:contentTypeDescription="Een nieuw document maken." ma:contentTypeScope="" ma:versionID="bb9a9ff738e088ecd28c9ef5a1efd9e3">
  <xsd:schema xmlns:xsd="http://www.w3.org/2001/XMLSchema" xmlns:xs="http://www.w3.org/2001/XMLSchema" xmlns:p="http://schemas.microsoft.com/office/2006/metadata/properties" xmlns:ns1="25f8dab9-f4e6-4425-9920-1fcb207ef432" xmlns:ns2="25F8DAB9-F4E6-4425-9920-1FCB207EF432" xmlns:ns4="8d4feee8-4b25-40f5-9cc8-67902be7b937" xmlns:ns5="c3abcf8d-3e36-4236-9912-c246b17e2b1e" targetNamespace="http://schemas.microsoft.com/office/2006/metadata/properties" ma:root="true" ma:fieldsID="41ae1ec95cafe090b8ae1932605a511c" ns1:_="" ns2:_="" ns4:_="" ns5:_="">
    <xsd:import namespace="25f8dab9-f4e6-4425-9920-1fcb207ef432"/>
    <xsd:import namespace="25F8DAB9-F4E6-4425-9920-1FCB207EF432"/>
    <xsd:import namespace="8d4feee8-4b25-40f5-9cc8-67902be7b937"/>
    <xsd:import namespace="c3abcf8d-3e36-4236-9912-c246b17e2b1e"/>
    <xsd:element name="properties">
      <xsd:complexType>
        <xsd:sequence>
          <xsd:element name="documentManagement">
            <xsd:complexType>
              <xsd:all>
                <xsd:element ref="ns1:Thema"/>
                <xsd:element ref="ns1:Subthema"/>
                <xsd:element ref="ns1:Multidisciplines" minOccurs="0"/>
                <xsd:element ref="ns1:Titel" minOccurs="0"/>
                <xsd:element ref="ns4:TaxCatchAll" minOccurs="0"/>
                <xsd:element ref="ns2:l714581aff0444c29030775de8af9c08" minOccurs="0"/>
                <xsd:element ref="ns5:SharedWithUsers" minOccurs="0"/>
                <xsd:element ref="ns5:SharingHintHash" minOccurs="0"/>
                <xsd:element ref="ns4:SharedWithDetails" minOccurs="0"/>
                <xsd:element ref="ns2:g2e9ffb8951b4aa59932be55384f699f" minOccurs="0"/>
                <xsd:element ref="ns4:LastSharedByUser" minOccurs="0"/>
                <xsd:element ref="ns4:LastSharedByTime" minOccurs="0"/>
                <xsd:element ref="ns1:MediaServiceMetadata" minOccurs="0"/>
                <xsd:element ref="ns1:MediaServiceFastMetadata" minOccurs="0"/>
                <xsd:element ref="ns1:MediaServiceAutoKeyPoints" minOccurs="0"/>
                <xsd:element ref="ns1:MediaServiceKeyPoints" minOccurs="0"/>
                <xsd:element ref="ns1:MediaServiceAutoTags" minOccurs="0"/>
                <xsd:element ref="ns1:MediaServiceOCR" minOccurs="0"/>
                <xsd:element ref="ns1:MediaServiceGenerationTime" minOccurs="0"/>
                <xsd:element ref="ns1:MediaServiceEventHashCode" minOccurs="0"/>
                <xsd:element ref="ns1:Defiscalisatie" minOccurs="0"/>
                <xsd:element ref="ns1:MediaServiceDateTaken" minOccurs="0"/>
                <xsd:element ref="ns1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Thema" ma:index="0" ma:displayName="Thema" ma:format="Dropdown" ma:internalName="Thema">
      <xsd:simpleType>
        <xsd:restriction base="dms:Choice">
          <xsd:enumeration value="Beleid en strategie"/>
          <xsd:enumeration value="Communicatie"/>
          <xsd:enumeration value="Defiscalisatie"/>
          <xsd:enumeration value="Dienstverlening"/>
          <xsd:enumeration value="EC overschrijdend"/>
          <xsd:enumeration value="EC agro-en biotechnologie"/>
          <xsd:enumeration value="EC business management"/>
          <xsd:enumeration value="EC onderwijsinnovatie"/>
          <xsd:enumeration value="EC smart technologies"/>
          <xsd:enumeration value="EC sociale innovatie"/>
          <xsd:enumeration value="EC zorginnovatie"/>
          <xsd:enumeration value="Extern gefinancierd onderzoek"/>
          <xsd:enumeration value="INFO nieuwe onderzoeker"/>
          <xsd:enumeration value="Navorming"/>
          <xsd:enumeration value="Ondernemerschap"/>
          <xsd:enumeration value="Onderzoek"/>
          <xsd:enumeration value="Professionalisering"/>
          <xsd:enumeration value="PWO"/>
          <xsd:enumeration value="VIVES innovation centre"/>
        </xsd:restriction>
      </xsd:simpleType>
    </xsd:element>
    <xsd:element name="Subthema" ma:index="1" ma:displayName="Subthema" ma:format="Dropdown" ma:internalName="Subthema">
      <xsd:simpleType>
        <xsd:restriction base="dms:Choice">
          <xsd:enumeration value="Missie &amp; visie, beleid"/>
          <xsd:enumeration value="Reglementen"/>
          <xsd:enumeration value="Handleidingen"/>
          <xsd:enumeration value="Sjablonen"/>
          <xsd:enumeration value="Adviezen"/>
          <xsd:enumeration value="Contracten"/>
          <xsd:enumeration value="Verslaggeving"/>
          <xsd:enumeration value="Subsidiekanalen"/>
          <xsd:enumeration value="PWO"/>
          <xsd:enumeration value="Communicatie"/>
          <xsd:enumeration value="Evenementen"/>
          <xsd:enumeration value="Infosessies"/>
          <xsd:enumeration value="Resultaten"/>
          <xsd:enumeration value="Kwalitatief onderzoek"/>
          <xsd:enumeration value="Kwantitatief onderzoek"/>
          <xsd:enumeration value="Human Centered Design"/>
          <xsd:enumeration value="Valorisatie"/>
          <xsd:enumeration value="Ludo"/>
        </xsd:restriction>
      </xsd:simpleType>
    </xsd:element>
    <xsd:element name="Multidisciplines" ma:index="2" nillable="true" ma:displayName="Expertisecentra" ma:format="Dropdown" ma:internalName="Multidisciplines">
      <xsd:simpleType>
        <xsd:restriction base="dms:Choice">
          <xsd:enumeration value="algemeen"/>
          <xsd:enumeration value="agro- en biotechnologie"/>
          <xsd:enumeration value="business management"/>
          <xsd:enumeration value="onderwijsinnovatie"/>
          <xsd:enumeration value="product- en procesontwikkeling"/>
          <xsd:enumeration value="sociale innovatie"/>
          <xsd:enumeration value="zorginnovatie"/>
        </xsd:restriction>
      </xsd:simpleType>
    </xsd:element>
    <xsd:element name="Titel" ma:index="7" nillable="true" ma:displayName="Titel" ma:internalName="Titel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Defiscalisatie" ma:index="30" nillable="true" ma:displayName="Defiscalisatie" ma:internalName="Defiscalisatie">
      <xsd:simpleType>
        <xsd:restriction base="dms:Text">
          <xsd:maxLength value="255"/>
        </xsd:restriction>
      </xsd:simpleType>
    </xsd:element>
    <xsd:element name="MediaServiceDateTaken" ma:index="3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l714581aff0444c29030775de8af9c08" ma:index="15" nillable="true" ma:taxonomy="true" ma:internalName="l714581aff0444c29030775de8af9c08" ma:taxonomyFieldName="Academiejaar" ma:displayName="Academiejaar" ma:readOnly="false" ma:default="" ma:fieldId="{5714581a-ff04-44c2-9030-775de8af9c08}" ma:sspId="0460a840-b235-4d39-b436-fe20d012a4a5" ma:termSetId="fbfa3643-bacd-49ef-b363-e2f98cd424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e9ffb8951b4aa59932be55384f699f" ma:index="19" nillable="true" ma:taxonomy="true" ma:internalName="g2e9ffb8951b4aa59932be55384f699f" ma:taxonomyFieldName="Referentiekader" ma:displayName="Referentiekader" ma:default="" ma:fieldId="{02e9ffb8-951b-4aa5-9932-be55384f699f}" ma:sspId="0460a840-b235-4d39-b436-fe20d012a4a5" ma:termSetId="69189020-efe1-4bf2-bb8f-d36cb79d013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feee8-4b25-40f5-9cc8-67902be7b9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d42441-87d6-49b5-987b-019a3e32091d}" ma:internalName="TaxCatchAll" ma:showField="CatchAllData" ma:web="8d4feee8-4b25-40f5-9cc8-67902be7b9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18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0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1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bcf8d-3e36-4236-9912-c246b17e2b1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7" nillable="true" ma:displayName="Hint-hash delen" ma:description="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houdstype"/>
        <xsd:element ref="dc:title" minOccurs="0" maxOccurs="1" ma:index="5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3abcf8d-3e36-4236-9912-c246b17e2b1e">
      <UserInfo>
        <DisplayName>Ann Vuylsteke</DisplayName>
        <AccountId>858</AccountId>
        <AccountType/>
      </UserInfo>
      <UserInfo>
        <DisplayName>Isabel Vanslembrouck</DisplayName>
        <AccountId>78</AccountId>
        <AccountType/>
      </UserInfo>
      <UserInfo>
        <DisplayName>Stijn Bijttebier</DisplayName>
        <AccountId>15261</AccountId>
        <AccountType/>
      </UserInfo>
      <UserInfo>
        <DisplayName>Elke Denys</DisplayName>
        <AccountId>775</AccountId>
        <AccountType/>
      </UserInfo>
      <UserInfo>
        <DisplayName>Evy Declercq</DisplayName>
        <AccountId>22268</AccountId>
        <AccountType/>
      </UserInfo>
      <UserInfo>
        <DisplayName>Freja Gheysen</DisplayName>
        <AccountId>15955</AccountId>
        <AccountType/>
      </UserInfo>
      <UserInfo>
        <DisplayName>Sharon Schillewaert</DisplayName>
        <AccountId>2769</AccountId>
        <AccountType/>
      </UserInfo>
      <UserInfo>
        <DisplayName>Lien Perdu</DisplayName>
        <AccountId>468</AccountId>
        <AccountType/>
      </UserInfo>
      <UserInfo>
        <DisplayName>Bieke Seurinck</DisplayName>
        <AccountId>2483</AccountId>
        <AccountType/>
      </UserInfo>
      <UserInfo>
        <DisplayName>Martine Bourguignon d'Herbigny</DisplayName>
        <AccountId>1220</AccountId>
        <AccountType/>
      </UserInfo>
      <UserInfo>
        <DisplayName>Ingeborg Simpelaere</DisplayName>
        <AccountId>1640</AccountId>
        <AccountType/>
      </UserInfo>
      <UserInfo>
        <DisplayName>Nele Cox</DisplayName>
        <AccountId>1510</AccountId>
        <AccountType/>
      </UserInfo>
      <UserInfo>
        <DisplayName>Sofie Verhaeghe</DisplayName>
        <AccountId>1705</AccountId>
        <AccountType/>
      </UserInfo>
    </SharedWithUsers>
    <TaxCatchAll xmlns="8d4feee8-4b25-40f5-9cc8-67902be7b937">
      <Value>686</Value>
    </TaxCatchAll>
    <l714581aff0444c29030775de8af9c08 xmlns="25F8DAB9-F4E6-4425-9920-1FCB207EF4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2020-21</TermName>
          <TermId xmlns="http://schemas.microsoft.com/office/infopath/2007/PartnerControls">538bef41-db67-4439-9c4a-ec20d156adbf</TermId>
        </TermInfo>
      </Terms>
    </l714581aff0444c29030775de8af9c08>
    <Titel xmlns="25f8dab9-f4e6-4425-9920-1fcb207ef432" xsi:nil="true"/>
    <g2e9ffb8951b4aa59932be55384f699f xmlns="25F8DAB9-F4E6-4425-9920-1FCB207EF432">
      <Terms xmlns="http://schemas.microsoft.com/office/infopath/2007/PartnerControls"/>
    </g2e9ffb8951b4aa59932be55384f699f>
    <Subthema xmlns="25f8dab9-f4e6-4425-9920-1fcb207ef432">Sjablonen</Subthema>
    <Multidisciplines xmlns="25f8dab9-f4e6-4425-9920-1fcb207ef432">algemeen</Multidisciplines>
    <Thema xmlns="25f8dab9-f4e6-4425-9920-1fcb207ef432">Communicatie</Thema>
    <Defiscalisatie xmlns="25f8dab9-f4e6-4425-9920-1fcb207ef43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4A8C19-7D4D-4412-9B9A-0ECF7EA9BB67}">
  <ds:schemaRefs>
    <ds:schemaRef ds:uri="25F8DAB9-F4E6-4425-9920-1FCB207EF432"/>
    <ds:schemaRef ds:uri="25f8dab9-f4e6-4425-9920-1fcb207ef432"/>
    <ds:schemaRef ds:uri="8d4feee8-4b25-40f5-9cc8-67902be7b937"/>
    <ds:schemaRef ds:uri="c3abcf8d-3e36-4236-9912-c246b17e2b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142DE75-9EEF-4701-BE8A-0331C6F08ABE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25F8DAB9-F4E6-4425-9920-1FCB207EF432"/>
    <ds:schemaRef ds:uri="http://purl.org/dc/dcmitype/"/>
    <ds:schemaRef ds:uri="http://www.w3.org/XML/1998/namespace"/>
    <ds:schemaRef ds:uri="http://schemas.openxmlformats.org/package/2006/metadata/core-properties"/>
    <ds:schemaRef ds:uri="c3abcf8d-3e36-4236-9912-c246b17e2b1e"/>
    <ds:schemaRef ds:uri="8d4feee8-4b25-40f5-9cc8-67902be7b937"/>
    <ds:schemaRef ds:uri="25f8dab9-f4e6-4425-9920-1fcb207ef432"/>
  </ds:schemaRefs>
</ds:datastoreItem>
</file>

<file path=customXml/itemProps3.xml><?xml version="1.0" encoding="utf-8"?>
<ds:datastoreItem xmlns:ds="http://schemas.openxmlformats.org/officeDocument/2006/customXml" ds:itemID="{271B2FEA-35BE-4F83-A2B8-6BEF233E31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Workshop_Dutch_Full</Template>
  <TotalTime>0</TotalTime>
  <Words>3790</Words>
  <Application>Microsoft Office PowerPoint</Application>
  <PresentationFormat>On-screen Show (16:9)</PresentationFormat>
  <Paragraphs>672</Paragraphs>
  <Slides>90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90</vt:i4>
      </vt:variant>
    </vt:vector>
  </HeadingPairs>
  <TitlesOfParts>
    <vt:vector size="108" baseType="lpstr">
      <vt:lpstr>Arial</vt:lpstr>
      <vt:lpstr>Calibri</vt:lpstr>
      <vt:lpstr>Cambria Math</vt:lpstr>
      <vt:lpstr>Flanders Art Sans Pro</vt:lpstr>
      <vt:lpstr>Flanders Art Sans Pro Light</vt:lpstr>
      <vt:lpstr>Flanders Art Serif Pro Light</vt:lpstr>
      <vt:lpstr>Flanders Art Serif Pro Medium</vt:lpstr>
      <vt:lpstr>Lucida Grande</vt:lpstr>
      <vt:lpstr>Quattrocento Sans</vt:lpstr>
      <vt:lpstr>Times New Roman</vt:lpstr>
      <vt:lpstr>Wingdings</vt:lpstr>
      <vt:lpstr>VIVES sjabloon presentatie 2013</vt:lpstr>
      <vt:lpstr>KU Leuven Sedes</vt:lpstr>
      <vt:lpstr>1_KU Leuven Sedes</vt:lpstr>
      <vt:lpstr>1_Vlaio-Nieuw</vt:lpstr>
      <vt:lpstr>3_TEKSTSLIDES_BASIS</vt:lpstr>
      <vt:lpstr>Vlaio-Nieuw</vt:lpstr>
      <vt:lpstr>02_TEKSTSLIDES_BASIS</vt:lpstr>
      <vt:lpstr>Time Series Forecasting (w. Machine Learning) </vt:lpstr>
      <vt:lpstr>About:</vt:lpstr>
      <vt:lpstr>Resources for further read</vt:lpstr>
      <vt:lpstr>PowerPoint Presentation</vt:lpstr>
      <vt:lpstr>How do companies make decisions?</vt:lpstr>
      <vt:lpstr>Data Driven Decision Making</vt:lpstr>
      <vt:lpstr>Decisions that require predictions</vt:lpstr>
      <vt:lpstr>Decisions Based on Predictions.</vt:lpstr>
      <vt:lpstr>An Explosion of Predictive Analytics Applications</vt:lpstr>
      <vt:lpstr>Agenda:</vt:lpstr>
      <vt:lpstr>Section 1</vt:lpstr>
      <vt:lpstr>Lets formalize: What is forecasting?</vt:lpstr>
      <vt:lpstr>Forecasting for decision making (examples)</vt:lpstr>
      <vt:lpstr>One step at the time</vt:lpstr>
      <vt:lpstr>One step at the time</vt:lpstr>
      <vt:lpstr>Understanding the underlying dynamics</vt:lpstr>
      <vt:lpstr>Time Series Components</vt:lpstr>
      <vt:lpstr>Time Series Components</vt:lpstr>
      <vt:lpstr>Time Series Components: Structure</vt:lpstr>
      <vt:lpstr>Time Series Components: Structure</vt:lpstr>
      <vt:lpstr>In short:</vt:lpstr>
      <vt:lpstr>In short:</vt:lpstr>
      <vt:lpstr>Some (of the many) additional notes</vt:lpstr>
      <vt:lpstr>Some (of the many) additional notes</vt:lpstr>
      <vt:lpstr>Some (of the many) additional notes</vt:lpstr>
      <vt:lpstr>Some (of the many) additional notes</vt:lpstr>
      <vt:lpstr>A quick summary</vt:lpstr>
      <vt:lpstr>Section 2</vt:lpstr>
      <vt:lpstr>We have a zoo of forecasting models/methods</vt:lpstr>
      <vt:lpstr>Tradeoff between balance and model complexity</vt:lpstr>
      <vt:lpstr>Attention: Data Availability &amp; Structure</vt:lpstr>
      <vt:lpstr>An attempt to classify models:</vt:lpstr>
      <vt:lpstr>Section 2.1</vt:lpstr>
      <vt:lpstr>Non – Parametric Models</vt:lpstr>
      <vt:lpstr>The Naïve Method</vt:lpstr>
      <vt:lpstr>The Seasonal Naïve Method</vt:lpstr>
      <vt:lpstr>The (Seasonal) Window Average</vt:lpstr>
      <vt:lpstr>Section 2.2</vt:lpstr>
      <vt:lpstr>Statistical Models</vt:lpstr>
      <vt:lpstr>The Exponential Smoothing (ETS)</vt:lpstr>
      <vt:lpstr>Exponential Smoothing Family of Methods</vt:lpstr>
      <vt:lpstr>Exponential Smoothing Family of Methods</vt:lpstr>
      <vt:lpstr>Summary:</vt:lpstr>
      <vt:lpstr>Practical example 1.</vt:lpstr>
      <vt:lpstr>Section 3</vt:lpstr>
      <vt:lpstr>Machine Learning Models</vt:lpstr>
      <vt:lpstr>To Start With. What is Machine Learning?</vt:lpstr>
      <vt:lpstr>Lets formalize this a bit.</vt:lpstr>
      <vt:lpstr>Time Series: Different mindsets - cultures</vt:lpstr>
      <vt:lpstr>Step 1: Convert to supervised learning</vt:lpstr>
      <vt:lpstr>Step 2: Do model selection</vt:lpstr>
      <vt:lpstr>Putting everything together:</vt:lpstr>
      <vt:lpstr>Practical example 2.</vt:lpstr>
      <vt:lpstr>Tradeoff between balance and model complexity</vt:lpstr>
      <vt:lpstr>Where to learn from?</vt:lpstr>
      <vt:lpstr>Where to learn from?</vt:lpstr>
      <vt:lpstr>Global vs Local Learning</vt:lpstr>
      <vt:lpstr>Practical example 2.</vt:lpstr>
      <vt:lpstr>Deep Neural Networks</vt:lpstr>
      <vt:lpstr>Two schools of thought</vt:lpstr>
      <vt:lpstr>Building neural networks for forecasting</vt:lpstr>
      <vt:lpstr>Try well-known architectures first</vt:lpstr>
      <vt:lpstr>Practical example 2.</vt:lpstr>
      <vt:lpstr>Section 4</vt:lpstr>
      <vt:lpstr>Machine Learning is easy, right?</vt:lpstr>
      <vt:lpstr>Machine Learning is easy, right?</vt:lpstr>
      <vt:lpstr>The Forecasting Lifecycle</vt:lpstr>
      <vt:lpstr>Scoping</vt:lpstr>
      <vt:lpstr>Case Study: Improving Students Exam Performance</vt:lpstr>
      <vt:lpstr>Case Study: Improving Students Exam Performance</vt:lpstr>
      <vt:lpstr>Case Study: Improving Students Exam Performance</vt:lpstr>
      <vt:lpstr>Case Study: Improving Students Exam Performance</vt:lpstr>
      <vt:lpstr>Case Study: Improving Students Exam Performance</vt:lpstr>
      <vt:lpstr>Can I build a feasible solution?</vt:lpstr>
      <vt:lpstr>In Predictive Analytics:</vt:lpstr>
      <vt:lpstr>Model Selection Playbook</vt:lpstr>
      <vt:lpstr>Model Selection Playbook</vt:lpstr>
      <vt:lpstr>Picking an Error Metric</vt:lpstr>
      <vt:lpstr>PowerPoint Presentation</vt:lpstr>
      <vt:lpstr>Golden Rule: Better Data Over Better Model.</vt:lpstr>
      <vt:lpstr>Case Study: Sales Predictions</vt:lpstr>
      <vt:lpstr>Case Study: Sales Predictions</vt:lpstr>
      <vt:lpstr>Case Study: Reduce Food Waste</vt:lpstr>
      <vt:lpstr>PowerPoint Presentation</vt:lpstr>
      <vt:lpstr>A Complex Tradeoff</vt:lpstr>
      <vt:lpstr>Navigating the Zoo</vt:lpstr>
      <vt:lpstr>Deployment!</vt:lpstr>
      <vt:lpstr>Summary:</vt:lpstr>
      <vt:lpstr>Practical example 3.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Filotas Theodosiou</dc:creator>
  <cp:lastModifiedBy>Filotas Theodosiou</cp:lastModifiedBy>
  <cp:revision>1</cp:revision>
  <cp:lastPrinted>2019-11-18T13:26:21Z</cp:lastPrinted>
  <dcterms:created xsi:type="dcterms:W3CDTF">2025-10-22T07:55:56Z</dcterms:created>
  <dcterms:modified xsi:type="dcterms:W3CDTF">2025-10-25T10:37:43Z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0x010100C989E57D79AEC84FA0E613E9F6499B75</vt:lpwstr>
  </property>
  <property fmtid="{D5CDD505-2E9C-101B-9397-08002B2CF9AE}" pid="3" name="URL">
    <vt:lpwstr/>
  </property>
  <property fmtid="{D5CDD505-2E9C-101B-9397-08002B2CF9AE}" pid="4" name="Trefwoord">
    <vt:lpwstr/>
  </property>
  <property fmtid="{D5CDD505-2E9C-101B-9397-08002B2CF9AE}" pid="5" name="Departement">
    <vt:lpwstr/>
  </property>
  <property fmtid="{D5CDD505-2E9C-101B-9397-08002B2CF9AE}" pid="6" name="Studiegebied">
    <vt:lpwstr>171;#ALD|25ad5fdb-4330-4286-8c71-4eb0fce613f1</vt:lpwstr>
  </property>
  <property fmtid="{D5CDD505-2E9C-101B-9397-08002B2CF9AE}" pid="7" name="Academiejaar">
    <vt:lpwstr>686;#2020-21|538bef41-db67-4439-9c4a-ec20d156adbf</vt:lpwstr>
  </property>
  <property fmtid="{D5CDD505-2E9C-101B-9397-08002B2CF9AE}" pid="8" name="Campus">
    <vt:lpwstr>36;#Kortrijk|106e7c59-dba4-40a7-b3ae-a8889e009f56</vt:lpwstr>
  </property>
  <property fmtid="{D5CDD505-2E9C-101B-9397-08002B2CF9AE}" pid="9" name="Referentiekader">
    <vt:lpwstr/>
  </property>
  <property fmtid="{D5CDD505-2E9C-101B-9397-08002B2CF9AE}" pid="10" name="type vergaderdocument">
    <vt:lpwstr>6;#Informatief|f07fb657-f237-4f7f-bb3a-8cbe8b1c96af</vt:lpwstr>
  </property>
</Properties>
</file>